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65" r:id="rId4"/>
    <p:sldId id="257" r:id="rId5"/>
    <p:sldId id="259" r:id="rId6"/>
    <p:sldId id="266" r:id="rId7"/>
    <p:sldId id="260" r:id="rId8"/>
    <p:sldId id="261" r:id="rId9"/>
    <p:sldId id="263" r:id="rId10"/>
    <p:sldId id="264"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70" d="100"/>
          <a:sy n="70" d="100"/>
        </p:scale>
        <p:origin x="-400" y="2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914400" y="2130434"/>
            <a:ext cx="10363200" cy="1470025"/>
          </a:xfrm>
        </p:spPr>
        <p:txBody>
          <a:bodyPr/>
          <a:lstStyle/>
          <a:p>
            <a:r>
              <a:rPr lang="he-IL" smtClean="0"/>
              <a:t>לחץ כדי לערוך סגנון כותרת של תבנית בסיס</a:t>
            </a:r>
            <a:endParaRPr lang="ar-SA"/>
          </a:p>
        </p:txBody>
      </p:sp>
      <p:sp>
        <p:nvSpPr>
          <p:cNvPr id="3" name="כותרת משנה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ar-SA"/>
          </a:p>
        </p:txBody>
      </p:sp>
      <p:sp>
        <p:nvSpPr>
          <p:cNvPr id="4" name="מציין מיקום של תאריך 3"/>
          <p:cNvSpPr>
            <a:spLocks noGrp="1"/>
          </p:cNvSpPr>
          <p:nvPr>
            <p:ph type="dt" sz="half" idx="10"/>
          </p:nvPr>
        </p:nvSpPr>
        <p:spPr/>
        <p:txBody>
          <a:bodyPr/>
          <a:lstStyle/>
          <a:p>
            <a:fld id="{CA92BACC-FEDE-43BD-85F9-637BED7CE4EF}" type="datetimeFigureOut">
              <a:rPr lang="he-IL" smtClean="0"/>
              <a:t>ו'/סיון/תש"פ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E5AF064-8CEC-4EAD-9BFB-5767620CE12C}" type="slidenum">
              <a:rPr lang="he-IL" smtClean="0"/>
              <a:t>‹#›</a:t>
            </a:fld>
            <a:endParaRPr lang="he-IL"/>
          </a:p>
        </p:txBody>
      </p:sp>
    </p:spTree>
    <p:extLst>
      <p:ext uri="{BB962C8B-B14F-4D97-AF65-F5344CB8AC3E}">
        <p14:creationId xmlns:p14="http://schemas.microsoft.com/office/powerpoint/2010/main" val="2478743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ar-SA"/>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ar-SA"/>
          </a:p>
        </p:txBody>
      </p:sp>
      <p:sp>
        <p:nvSpPr>
          <p:cNvPr id="4" name="מציין מיקום של תאריך 3"/>
          <p:cNvSpPr>
            <a:spLocks noGrp="1"/>
          </p:cNvSpPr>
          <p:nvPr>
            <p:ph type="dt" sz="half" idx="10"/>
          </p:nvPr>
        </p:nvSpPr>
        <p:spPr/>
        <p:txBody>
          <a:bodyPr/>
          <a:lstStyle/>
          <a:p>
            <a:fld id="{CA92BACC-FEDE-43BD-85F9-637BED7CE4EF}" type="datetimeFigureOut">
              <a:rPr lang="he-IL" smtClean="0"/>
              <a:t>ו'/סיון/תש"פ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E5AF064-8CEC-4EAD-9BFB-5767620CE12C}" type="slidenum">
              <a:rPr lang="he-IL" smtClean="0"/>
              <a:t>‹#›</a:t>
            </a:fld>
            <a:endParaRPr lang="he-IL"/>
          </a:p>
        </p:txBody>
      </p:sp>
    </p:spTree>
    <p:extLst>
      <p:ext uri="{BB962C8B-B14F-4D97-AF65-F5344CB8AC3E}">
        <p14:creationId xmlns:p14="http://schemas.microsoft.com/office/powerpoint/2010/main" val="1802879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11785600" y="274647"/>
            <a:ext cx="3657600" cy="5851525"/>
          </a:xfrm>
        </p:spPr>
        <p:txBody>
          <a:bodyPr vert="eaVert"/>
          <a:lstStyle/>
          <a:p>
            <a:r>
              <a:rPr lang="he-IL" smtClean="0"/>
              <a:t>לחץ כדי לערוך סגנון כותרת של תבנית בסיס</a:t>
            </a:r>
            <a:endParaRPr lang="ar-SA"/>
          </a:p>
        </p:txBody>
      </p:sp>
      <p:sp>
        <p:nvSpPr>
          <p:cNvPr id="3" name="מציין מיקום של טקסט אנכי 2"/>
          <p:cNvSpPr>
            <a:spLocks noGrp="1"/>
          </p:cNvSpPr>
          <p:nvPr>
            <p:ph type="body" orient="vert" idx="1"/>
          </p:nvPr>
        </p:nvSpPr>
        <p:spPr>
          <a:xfrm>
            <a:off x="812800" y="274647"/>
            <a:ext cx="107696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ar-SA"/>
          </a:p>
        </p:txBody>
      </p:sp>
      <p:sp>
        <p:nvSpPr>
          <p:cNvPr id="4" name="מציין מיקום של תאריך 3"/>
          <p:cNvSpPr>
            <a:spLocks noGrp="1"/>
          </p:cNvSpPr>
          <p:nvPr>
            <p:ph type="dt" sz="half" idx="10"/>
          </p:nvPr>
        </p:nvSpPr>
        <p:spPr/>
        <p:txBody>
          <a:bodyPr/>
          <a:lstStyle/>
          <a:p>
            <a:fld id="{CA92BACC-FEDE-43BD-85F9-637BED7CE4EF}" type="datetimeFigureOut">
              <a:rPr lang="he-IL" smtClean="0"/>
              <a:t>ו'/סיון/תש"פ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E5AF064-8CEC-4EAD-9BFB-5767620CE12C}" type="slidenum">
              <a:rPr lang="he-IL" smtClean="0"/>
              <a:t>‹#›</a:t>
            </a:fld>
            <a:endParaRPr lang="he-IL"/>
          </a:p>
        </p:txBody>
      </p:sp>
    </p:spTree>
    <p:extLst>
      <p:ext uri="{BB962C8B-B14F-4D97-AF65-F5344CB8AC3E}">
        <p14:creationId xmlns:p14="http://schemas.microsoft.com/office/powerpoint/2010/main" val="3281703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ar-SA"/>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ar-SA"/>
          </a:p>
        </p:txBody>
      </p:sp>
      <p:sp>
        <p:nvSpPr>
          <p:cNvPr id="4" name="מציין מיקום של תאריך 3"/>
          <p:cNvSpPr>
            <a:spLocks noGrp="1"/>
          </p:cNvSpPr>
          <p:nvPr>
            <p:ph type="dt" sz="half" idx="10"/>
          </p:nvPr>
        </p:nvSpPr>
        <p:spPr/>
        <p:txBody>
          <a:bodyPr/>
          <a:lstStyle/>
          <a:p>
            <a:fld id="{CA92BACC-FEDE-43BD-85F9-637BED7CE4EF}" type="datetimeFigureOut">
              <a:rPr lang="he-IL" smtClean="0"/>
              <a:t>ו'/סיון/תש"פ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E5AF064-8CEC-4EAD-9BFB-5767620CE12C}" type="slidenum">
              <a:rPr lang="he-IL" smtClean="0"/>
              <a:t>‹#›</a:t>
            </a:fld>
            <a:endParaRPr lang="he-IL"/>
          </a:p>
        </p:txBody>
      </p:sp>
    </p:spTree>
    <p:extLst>
      <p:ext uri="{BB962C8B-B14F-4D97-AF65-F5344CB8AC3E}">
        <p14:creationId xmlns:p14="http://schemas.microsoft.com/office/powerpoint/2010/main" val="4058608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963084" y="4406909"/>
            <a:ext cx="10363200" cy="1362075"/>
          </a:xfrm>
        </p:spPr>
        <p:txBody>
          <a:bodyPr anchor="t"/>
          <a:lstStyle>
            <a:lvl1pPr algn="r">
              <a:defRPr sz="4000" b="1" cap="all"/>
            </a:lvl1pPr>
          </a:lstStyle>
          <a:p>
            <a:r>
              <a:rPr lang="he-IL" smtClean="0"/>
              <a:t>לחץ כדי לערוך סגנון כותרת של תבנית בסיס</a:t>
            </a:r>
            <a:endParaRPr lang="ar-SA"/>
          </a:p>
        </p:txBody>
      </p:sp>
      <p:sp>
        <p:nvSpPr>
          <p:cNvPr id="3" name="מציין מיקום טקסט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CA92BACC-FEDE-43BD-85F9-637BED7CE4EF}" type="datetimeFigureOut">
              <a:rPr lang="he-IL" smtClean="0"/>
              <a:t>ו'/סיון/תש"פ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E5AF064-8CEC-4EAD-9BFB-5767620CE12C}" type="slidenum">
              <a:rPr lang="he-IL" smtClean="0"/>
              <a:t>‹#›</a:t>
            </a:fld>
            <a:endParaRPr lang="he-IL"/>
          </a:p>
        </p:txBody>
      </p:sp>
    </p:spTree>
    <p:extLst>
      <p:ext uri="{BB962C8B-B14F-4D97-AF65-F5344CB8AC3E}">
        <p14:creationId xmlns:p14="http://schemas.microsoft.com/office/powerpoint/2010/main" val="3332594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ar-SA"/>
          </a:p>
        </p:txBody>
      </p:sp>
      <p:sp>
        <p:nvSpPr>
          <p:cNvPr id="3" name="מציין מיקום תוכן 2"/>
          <p:cNvSpPr>
            <a:spLocks noGrp="1"/>
          </p:cNvSpPr>
          <p:nvPr>
            <p:ph sz="half" idx="1"/>
          </p:nvPr>
        </p:nvSpPr>
        <p:spPr>
          <a:xfrm>
            <a:off x="8128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ar-SA"/>
          </a:p>
        </p:txBody>
      </p:sp>
      <p:sp>
        <p:nvSpPr>
          <p:cNvPr id="4" name="מציין מיקום תוכן 3"/>
          <p:cNvSpPr>
            <a:spLocks noGrp="1"/>
          </p:cNvSpPr>
          <p:nvPr>
            <p:ph sz="half" idx="2"/>
          </p:nvPr>
        </p:nvSpPr>
        <p:spPr>
          <a:xfrm>
            <a:off x="82296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ar-SA"/>
          </a:p>
        </p:txBody>
      </p:sp>
      <p:sp>
        <p:nvSpPr>
          <p:cNvPr id="5" name="מציין מיקום של תאריך 4"/>
          <p:cNvSpPr>
            <a:spLocks noGrp="1"/>
          </p:cNvSpPr>
          <p:nvPr>
            <p:ph type="dt" sz="half" idx="10"/>
          </p:nvPr>
        </p:nvSpPr>
        <p:spPr/>
        <p:txBody>
          <a:bodyPr/>
          <a:lstStyle/>
          <a:p>
            <a:fld id="{CA92BACC-FEDE-43BD-85F9-637BED7CE4EF}" type="datetimeFigureOut">
              <a:rPr lang="he-IL" smtClean="0"/>
              <a:t>ו'/סיון/תש"פ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E5AF064-8CEC-4EAD-9BFB-5767620CE12C}" type="slidenum">
              <a:rPr lang="he-IL" smtClean="0"/>
              <a:t>‹#›</a:t>
            </a:fld>
            <a:endParaRPr lang="he-IL"/>
          </a:p>
        </p:txBody>
      </p:sp>
    </p:spTree>
    <p:extLst>
      <p:ext uri="{BB962C8B-B14F-4D97-AF65-F5344CB8AC3E}">
        <p14:creationId xmlns:p14="http://schemas.microsoft.com/office/powerpoint/2010/main" val="3549782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609600" y="274638"/>
            <a:ext cx="10972800" cy="1143000"/>
          </a:xfrm>
        </p:spPr>
        <p:txBody>
          <a:bodyPr/>
          <a:lstStyle>
            <a:lvl1pPr>
              <a:defRPr/>
            </a:lvl1pPr>
          </a:lstStyle>
          <a:p>
            <a:r>
              <a:rPr lang="he-IL" smtClean="0"/>
              <a:t>לחץ כדי לערוך סגנון כותרת של תבנית בסיס</a:t>
            </a:r>
            <a:endParaRPr lang="ar-SA"/>
          </a:p>
        </p:txBody>
      </p:sp>
      <p:sp>
        <p:nvSpPr>
          <p:cNvPr id="3" name="מציין מיקום טקסט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ar-SA"/>
          </a:p>
        </p:txBody>
      </p:sp>
      <p:sp>
        <p:nvSpPr>
          <p:cNvPr id="5" name="מציין מיקום טקסט 4"/>
          <p:cNvSpPr>
            <a:spLocks noGrp="1"/>
          </p:cNvSpPr>
          <p:nvPr>
            <p:ph type="body" sz="quarter" idx="3"/>
          </p:nvPr>
        </p:nvSpPr>
        <p:spPr>
          <a:xfrm>
            <a:off x="6193373"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6193373"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ar-SA"/>
          </a:p>
        </p:txBody>
      </p:sp>
      <p:sp>
        <p:nvSpPr>
          <p:cNvPr id="7" name="מציין מיקום של תאריך 6"/>
          <p:cNvSpPr>
            <a:spLocks noGrp="1"/>
          </p:cNvSpPr>
          <p:nvPr>
            <p:ph type="dt" sz="half" idx="10"/>
          </p:nvPr>
        </p:nvSpPr>
        <p:spPr/>
        <p:txBody>
          <a:bodyPr/>
          <a:lstStyle/>
          <a:p>
            <a:fld id="{CA92BACC-FEDE-43BD-85F9-637BED7CE4EF}" type="datetimeFigureOut">
              <a:rPr lang="he-IL" smtClean="0"/>
              <a:t>ו'/סיון/תש"פ</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DE5AF064-8CEC-4EAD-9BFB-5767620CE12C}" type="slidenum">
              <a:rPr lang="he-IL" smtClean="0"/>
              <a:t>‹#›</a:t>
            </a:fld>
            <a:endParaRPr lang="he-IL"/>
          </a:p>
        </p:txBody>
      </p:sp>
    </p:spTree>
    <p:extLst>
      <p:ext uri="{BB962C8B-B14F-4D97-AF65-F5344CB8AC3E}">
        <p14:creationId xmlns:p14="http://schemas.microsoft.com/office/powerpoint/2010/main" val="1267075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ar-SA"/>
          </a:p>
        </p:txBody>
      </p:sp>
      <p:sp>
        <p:nvSpPr>
          <p:cNvPr id="3" name="מציין מיקום של תאריך 2"/>
          <p:cNvSpPr>
            <a:spLocks noGrp="1"/>
          </p:cNvSpPr>
          <p:nvPr>
            <p:ph type="dt" sz="half" idx="10"/>
          </p:nvPr>
        </p:nvSpPr>
        <p:spPr/>
        <p:txBody>
          <a:bodyPr/>
          <a:lstStyle/>
          <a:p>
            <a:fld id="{CA92BACC-FEDE-43BD-85F9-637BED7CE4EF}" type="datetimeFigureOut">
              <a:rPr lang="he-IL" smtClean="0"/>
              <a:t>ו'/סיון/תש"פ</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DE5AF064-8CEC-4EAD-9BFB-5767620CE12C}" type="slidenum">
              <a:rPr lang="he-IL" smtClean="0"/>
              <a:t>‹#›</a:t>
            </a:fld>
            <a:endParaRPr lang="he-IL"/>
          </a:p>
        </p:txBody>
      </p:sp>
    </p:spTree>
    <p:extLst>
      <p:ext uri="{BB962C8B-B14F-4D97-AF65-F5344CB8AC3E}">
        <p14:creationId xmlns:p14="http://schemas.microsoft.com/office/powerpoint/2010/main" val="2859250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CA92BACC-FEDE-43BD-85F9-637BED7CE4EF}" type="datetimeFigureOut">
              <a:rPr lang="he-IL" smtClean="0"/>
              <a:t>ו'/סיון/תש"פ</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DE5AF064-8CEC-4EAD-9BFB-5767620CE12C}" type="slidenum">
              <a:rPr lang="he-IL" smtClean="0"/>
              <a:t>‹#›</a:t>
            </a:fld>
            <a:endParaRPr lang="he-IL"/>
          </a:p>
        </p:txBody>
      </p:sp>
    </p:spTree>
    <p:extLst>
      <p:ext uri="{BB962C8B-B14F-4D97-AF65-F5344CB8AC3E}">
        <p14:creationId xmlns:p14="http://schemas.microsoft.com/office/powerpoint/2010/main" val="21500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609603" y="273050"/>
            <a:ext cx="4011084" cy="1162050"/>
          </a:xfrm>
        </p:spPr>
        <p:txBody>
          <a:bodyPr anchor="b"/>
          <a:lstStyle>
            <a:lvl1pPr algn="r">
              <a:defRPr sz="2000" b="1"/>
            </a:lvl1pPr>
          </a:lstStyle>
          <a:p>
            <a:r>
              <a:rPr lang="he-IL" smtClean="0"/>
              <a:t>לחץ כדי לערוך סגנון כותרת של תבנית בסיס</a:t>
            </a:r>
            <a:endParaRPr lang="ar-SA"/>
          </a:p>
        </p:txBody>
      </p:sp>
      <p:sp>
        <p:nvSpPr>
          <p:cNvPr id="3" name="מציין מיקום תוכן 2"/>
          <p:cNvSpPr>
            <a:spLocks noGrp="1"/>
          </p:cNvSpPr>
          <p:nvPr>
            <p:ph idx="1"/>
          </p:nvPr>
        </p:nvSpPr>
        <p:spPr>
          <a:xfrm>
            <a:off x="4766733" y="273059"/>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ar-SA"/>
          </a:p>
        </p:txBody>
      </p:sp>
      <p:sp>
        <p:nvSpPr>
          <p:cNvPr id="4" name="מציין מיקום טקסט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CA92BACC-FEDE-43BD-85F9-637BED7CE4EF}" type="datetimeFigureOut">
              <a:rPr lang="he-IL" smtClean="0"/>
              <a:t>ו'/סיון/תש"פ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E5AF064-8CEC-4EAD-9BFB-5767620CE12C}" type="slidenum">
              <a:rPr lang="he-IL" smtClean="0"/>
              <a:t>‹#›</a:t>
            </a:fld>
            <a:endParaRPr lang="he-IL"/>
          </a:p>
        </p:txBody>
      </p:sp>
    </p:spTree>
    <p:extLst>
      <p:ext uri="{BB962C8B-B14F-4D97-AF65-F5344CB8AC3E}">
        <p14:creationId xmlns:p14="http://schemas.microsoft.com/office/powerpoint/2010/main" val="3791315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2389717" y="4800600"/>
            <a:ext cx="7315200" cy="566738"/>
          </a:xfrm>
        </p:spPr>
        <p:txBody>
          <a:bodyPr anchor="b"/>
          <a:lstStyle>
            <a:lvl1pPr algn="r">
              <a:defRPr sz="2000" b="1"/>
            </a:lvl1pPr>
          </a:lstStyle>
          <a:p>
            <a:r>
              <a:rPr lang="he-IL" smtClean="0"/>
              <a:t>לחץ כדי לערוך סגנון כותרת של תבנית בסיס</a:t>
            </a:r>
            <a:endParaRPr lang="ar-SA"/>
          </a:p>
        </p:txBody>
      </p:sp>
      <p:sp>
        <p:nvSpPr>
          <p:cNvPr id="3" name="מציין מיקום של תמונה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מציין מיקום טקסט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CA92BACC-FEDE-43BD-85F9-637BED7CE4EF}" type="datetimeFigureOut">
              <a:rPr lang="he-IL" smtClean="0"/>
              <a:t>ו'/סיון/תש"פ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E5AF064-8CEC-4EAD-9BFB-5767620CE12C}" type="slidenum">
              <a:rPr lang="he-IL" smtClean="0"/>
              <a:t>‹#›</a:t>
            </a:fld>
            <a:endParaRPr lang="he-IL"/>
          </a:p>
        </p:txBody>
      </p:sp>
    </p:spTree>
    <p:extLst>
      <p:ext uri="{BB962C8B-B14F-4D97-AF65-F5344CB8AC3E}">
        <p14:creationId xmlns:p14="http://schemas.microsoft.com/office/powerpoint/2010/main" val="1588867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600" y="274638"/>
            <a:ext cx="109728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ar-SA"/>
          </a:p>
        </p:txBody>
      </p:sp>
      <p:sp>
        <p:nvSpPr>
          <p:cNvPr id="3" name="מציין מיקום טקסט 2"/>
          <p:cNvSpPr>
            <a:spLocks noGrp="1"/>
          </p:cNvSpPr>
          <p:nvPr>
            <p:ph type="body" idx="1"/>
          </p:nvPr>
        </p:nvSpPr>
        <p:spPr>
          <a:xfrm>
            <a:off x="609600" y="1600206"/>
            <a:ext cx="109728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ar-SA"/>
          </a:p>
        </p:txBody>
      </p:sp>
      <p:sp>
        <p:nvSpPr>
          <p:cNvPr id="4" name="מציין מיקום של תאריך 3"/>
          <p:cNvSpPr>
            <a:spLocks noGrp="1"/>
          </p:cNvSpPr>
          <p:nvPr>
            <p:ph type="dt" sz="half" idx="2"/>
          </p:nvPr>
        </p:nvSpPr>
        <p:spPr>
          <a:xfrm>
            <a:off x="8737600" y="6356359"/>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A92BACC-FEDE-43BD-85F9-637BED7CE4EF}" type="datetimeFigureOut">
              <a:rPr lang="he-IL" smtClean="0"/>
              <a:t>ו'/סיון/תש"פ</a:t>
            </a:fld>
            <a:endParaRPr lang="he-IL"/>
          </a:p>
        </p:txBody>
      </p:sp>
      <p:sp>
        <p:nvSpPr>
          <p:cNvPr id="5" name="מציין מיקום של כותרת תחתונה 4"/>
          <p:cNvSpPr>
            <a:spLocks noGrp="1"/>
          </p:cNvSpPr>
          <p:nvPr>
            <p:ph type="ftr" sz="quarter" idx="3"/>
          </p:nvPr>
        </p:nvSpPr>
        <p:spPr>
          <a:xfrm>
            <a:off x="4165600" y="6356359"/>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609600" y="6356359"/>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E5AF064-8CEC-4EAD-9BFB-5767620CE12C}" type="slidenum">
              <a:rPr lang="he-IL" smtClean="0"/>
              <a:t>‹#›</a:t>
            </a:fld>
            <a:endParaRPr lang="he-IL"/>
          </a:p>
        </p:txBody>
      </p:sp>
    </p:spTree>
    <p:extLst>
      <p:ext uri="{BB962C8B-B14F-4D97-AF65-F5344CB8AC3E}">
        <p14:creationId xmlns:p14="http://schemas.microsoft.com/office/powerpoint/2010/main" val="18841091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drive.google.com/file/d/0Bwn0XmLQom2NVWI1LThNLVEza1k/view"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mathsisfun.com/algebra/completing-square.html" TargetMode="External"/><Relationship Id="rId2" Type="http://schemas.openxmlformats.org/officeDocument/2006/relationships/hyperlink" Target="http://ar.wikipedia.org/wiki/%D8%A7%D9%84%D8%B5%D9%81%D8%AD%D8%A9_%D8%A7%D9%84%D8%B1%D8%A6%D9%8A%D8%B3%D9%8A%D8%A9" TargetMode="External"/><Relationship Id="rId1" Type="http://schemas.openxmlformats.org/officeDocument/2006/relationships/slideLayout" Target="../slideLayouts/slideLayout2.xml"/><Relationship Id="rId5" Type="http://schemas.openxmlformats.org/officeDocument/2006/relationships/hyperlink" Target="https://tube.geogebra.org/student/m608225" TargetMode="External"/><Relationship Id="rId4" Type="http://schemas.openxmlformats.org/officeDocument/2006/relationships/hyperlink" Target="http://www.coolmath.com/algebra/Algebra1/11Quadratics/Quadranator.swf"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docs.zoho.com/sheet/published.do?rid=2pzk97afa5e7f1bb840f69471b187a053461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docs.zoho.com/sheet/published.do?rid=2pzk97afa5e7f1bb840f69471b187a053461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hyperlink" Target="https://docs.zoho.com/sheet/published.do?rid=2pzk97afa5e7f1bb840f69471b187a053461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docs.zoho.com/sheet/published.do?rid=2pzk97afa5e7f1bb840f69471b187a053461c" TargetMode="External"/><Relationship Id="rId2" Type="http://schemas.openxmlformats.org/officeDocument/2006/relationships/hyperlink" Target="http://ggbtu.be/m607999"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ites.google.com/site/apleat10/acangelsums" TargetMode="External"/><Relationship Id="rId7" Type="http://schemas.openxmlformats.org/officeDocument/2006/relationships/hyperlink" Target="http://www.marefa.org/index.php/%D8%B3%D8%AF%D8%A7%D8%B3%D9%8A_%D8%A7%D9%84%D8%A3%D8%B6%D9%84%D8%A7%D8%B9" TargetMode="External"/><Relationship Id="rId2" Type="http://schemas.openxmlformats.org/officeDocument/2006/relationships/hyperlink" Target="http://tracks.roojoom.com/r/13174" TargetMode="External"/><Relationship Id="rId1" Type="http://schemas.openxmlformats.org/officeDocument/2006/relationships/slideLayout" Target="../slideLayouts/slideLayout2.xml"/><Relationship Id="rId6" Type="http://schemas.openxmlformats.org/officeDocument/2006/relationships/hyperlink" Target="https://sites.google.com/site/saharmatar2412/mor" TargetMode="External"/><Relationship Id="rId5" Type="http://schemas.openxmlformats.org/officeDocument/2006/relationships/hyperlink" Target="https://sites.google.com/site/hocsmath2014/aniakit/ania5" TargetMode="External"/><Relationship Id="rId4" Type="http://schemas.openxmlformats.org/officeDocument/2006/relationships/hyperlink" Target="https://mofaried.files.wordpress.com/2009/04/d8a7d984d985d8b6d984d8b9.pp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5063E408-F399-4FC5-9A24-041C8E608244}"/>
              </a:ext>
            </a:extLst>
          </p:cNvPr>
          <p:cNvSpPr>
            <a:spLocks noGrp="1"/>
          </p:cNvSpPr>
          <p:nvPr>
            <p:ph type="title"/>
          </p:nvPr>
        </p:nvSpPr>
        <p:spPr>
          <a:xfrm>
            <a:off x="770106" y="1999372"/>
            <a:ext cx="10515600" cy="1325563"/>
          </a:xfrm>
        </p:spPr>
        <p:txBody>
          <a:bodyPr/>
          <a:lstStyle/>
          <a:p>
            <a:pPr algn="ctr"/>
            <a:r>
              <a:rPr lang="ar-JO" b="1" dirty="0">
                <a:latin typeface="Traditional Arabic" panose="02020603050405020304" pitchFamily="18" charset="-78"/>
                <a:cs typeface="Traditional Arabic" panose="02020603050405020304" pitchFamily="18" charset="-78"/>
              </a:rPr>
              <a:t>رحلة </a:t>
            </a:r>
            <a:r>
              <a:rPr lang="ar-JO" b="1" dirty="0" smtClean="0">
                <a:latin typeface="Traditional Arabic" panose="02020603050405020304" pitchFamily="18" charset="-78"/>
                <a:cs typeface="Traditional Arabic" panose="02020603050405020304" pitchFamily="18" charset="-78"/>
              </a:rPr>
              <a:t>معرف</a:t>
            </a:r>
            <a:r>
              <a:rPr lang="ar-SA" b="1" dirty="0" smtClean="0">
                <a:latin typeface="Traditional Arabic" panose="02020603050405020304" pitchFamily="18" charset="-78"/>
                <a:cs typeface="Traditional Arabic" panose="02020603050405020304" pitchFamily="18" charset="-78"/>
              </a:rPr>
              <a:t>يّ</a:t>
            </a:r>
            <a:r>
              <a:rPr lang="ar-JO" b="1" dirty="0" smtClean="0">
                <a:latin typeface="Traditional Arabic" panose="02020603050405020304" pitchFamily="18" charset="-78"/>
                <a:cs typeface="Traditional Arabic" panose="02020603050405020304" pitchFamily="18" charset="-78"/>
              </a:rPr>
              <a:t>ة رياضي</a:t>
            </a:r>
            <a:r>
              <a:rPr lang="ar-SA" b="1" dirty="0" smtClean="0">
                <a:latin typeface="Traditional Arabic" panose="02020603050405020304" pitchFamily="18" charset="-78"/>
                <a:cs typeface="Traditional Arabic" panose="02020603050405020304" pitchFamily="18" charset="-78"/>
              </a:rPr>
              <a:t>ّ</a:t>
            </a:r>
            <a:r>
              <a:rPr lang="ar-JO" b="1" dirty="0" smtClean="0">
                <a:latin typeface="Traditional Arabic" panose="02020603050405020304" pitchFamily="18" charset="-78"/>
                <a:cs typeface="Traditional Arabic" panose="02020603050405020304" pitchFamily="18" charset="-78"/>
              </a:rPr>
              <a:t>ة</a:t>
            </a:r>
            <a:endParaRPr lang="en-US" dirty="0"/>
          </a:p>
        </p:txBody>
      </p:sp>
      <p:sp>
        <p:nvSpPr>
          <p:cNvPr id="5" name="Content Placeholder 4">
            <a:extLst>
              <a:ext uri="{FF2B5EF4-FFF2-40B4-BE49-F238E27FC236}">
                <a16:creationId xmlns:a16="http://schemas.microsoft.com/office/drawing/2014/main" xmlns="" id="{DD7938B9-DB10-4AEF-A703-AF01BA4BF8E2}"/>
              </a:ext>
            </a:extLst>
          </p:cNvPr>
          <p:cNvSpPr>
            <a:spLocks noGrp="1"/>
          </p:cNvSpPr>
          <p:nvPr>
            <p:ph idx="1"/>
          </p:nvPr>
        </p:nvSpPr>
        <p:spPr>
          <a:xfrm>
            <a:off x="838200" y="3608961"/>
            <a:ext cx="10515600" cy="2538341"/>
          </a:xfrm>
          <a:ln>
            <a:solidFill>
              <a:schemeClr val="tx1"/>
            </a:solidFill>
          </a:ln>
        </p:spPr>
        <p:txBody>
          <a:bodyPr>
            <a:normAutofit fontScale="85000" lnSpcReduction="20000"/>
          </a:bodyPr>
          <a:lstStyle/>
          <a:p>
            <a:pPr marL="0" indent="0" algn="ctr">
              <a:buNone/>
            </a:pPr>
            <a:r>
              <a:rPr lang="ar-JO" sz="3200" b="1" dirty="0">
                <a:solidFill>
                  <a:srgbClr val="FF0000"/>
                </a:solidFill>
                <a:latin typeface="Traditional Arabic" panose="02020603050405020304" pitchFamily="18" charset="-78"/>
                <a:cs typeface="Traditional Arabic" panose="02020603050405020304" pitchFamily="18" charset="-78"/>
              </a:rPr>
              <a:t>«العلاقة بين محيط ومساحة الشكل الهندسي المنتظم»</a:t>
            </a:r>
            <a:endParaRPr lang="he-IL" sz="3200" b="1" dirty="0">
              <a:solidFill>
                <a:srgbClr val="FF0000"/>
              </a:solidFill>
              <a:latin typeface="Traditional Arabic" panose="02020603050405020304" pitchFamily="18" charset="-78"/>
            </a:endParaRPr>
          </a:p>
          <a:p>
            <a:pPr marL="0" indent="0" algn="ctr">
              <a:buNone/>
            </a:pPr>
            <a:endParaRPr lang="ar-SA" dirty="0"/>
          </a:p>
          <a:p>
            <a:pPr marL="0" indent="0" algn="ctr">
              <a:buNone/>
            </a:pPr>
            <a:endParaRPr lang="ar-SA" dirty="0"/>
          </a:p>
          <a:p>
            <a:pPr marL="0" indent="0" algn="ctr">
              <a:buNone/>
            </a:pPr>
            <a:endParaRPr lang="ar-SA" dirty="0"/>
          </a:p>
          <a:p>
            <a:pPr marL="0" indent="0" algn="ctr">
              <a:buNone/>
            </a:pPr>
            <a:endParaRPr lang="ar-SA" dirty="0"/>
          </a:p>
          <a:p>
            <a:pPr marL="0" indent="0" algn="ctr" rtl="1">
              <a:buNone/>
            </a:pPr>
            <a:r>
              <a:rPr lang="ar-SA" sz="1300" b="1" dirty="0"/>
              <a:t>مصدر</a:t>
            </a:r>
            <a:r>
              <a:rPr lang="ar-SA" sz="1300" dirty="0"/>
              <a:t> :</a:t>
            </a:r>
          </a:p>
          <a:p>
            <a:pPr marL="0" indent="0" algn="ctr" rtl="1">
              <a:buNone/>
            </a:pPr>
            <a:r>
              <a:rPr lang="ar-SA" sz="1300" dirty="0"/>
              <a:t> </a:t>
            </a:r>
            <a:r>
              <a:rPr lang="en-US" sz="1300" dirty="0">
                <a:hlinkClick r:id="rId2"/>
              </a:rPr>
              <a:t>https://drive.google.com/file/d/0Bwn0XmLQom2NVWI1LThNLVEza1k/view</a:t>
            </a:r>
            <a:endParaRPr lang="ar-SA" sz="1300" dirty="0"/>
          </a:p>
          <a:p>
            <a:pPr marL="0" indent="0" algn="ctr">
              <a:buNone/>
            </a:pPr>
            <a:endParaRPr lang="en-US" dirty="0"/>
          </a:p>
        </p:txBody>
      </p:sp>
    </p:spTree>
    <p:extLst>
      <p:ext uri="{BB962C8B-B14F-4D97-AF65-F5344CB8AC3E}">
        <p14:creationId xmlns:p14="http://schemas.microsoft.com/office/powerpoint/2010/main" val="14704815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5063E408-F399-4FC5-9A24-041C8E608244}"/>
              </a:ext>
            </a:extLst>
          </p:cNvPr>
          <p:cNvSpPr>
            <a:spLocks noGrp="1"/>
          </p:cNvSpPr>
          <p:nvPr>
            <p:ph type="title"/>
          </p:nvPr>
        </p:nvSpPr>
        <p:spPr>
          <a:xfrm>
            <a:off x="770106" y="1999372"/>
            <a:ext cx="10515600" cy="646551"/>
          </a:xfrm>
        </p:spPr>
        <p:txBody>
          <a:bodyPr>
            <a:normAutofit fontScale="90000"/>
          </a:bodyPr>
          <a:lstStyle/>
          <a:p>
            <a:pPr algn="ctr"/>
            <a:r>
              <a:rPr lang="ar-SA" b="1" dirty="0">
                <a:latin typeface="Traditional Arabic" panose="02020603050405020304" pitchFamily="18" charset="-78"/>
                <a:cs typeface="Traditional Arabic" panose="02020603050405020304" pitchFamily="18" charset="-78"/>
              </a:rPr>
              <a:t>روابط مساعدة</a:t>
            </a:r>
            <a:endParaRPr lang="en-US" dirty="0"/>
          </a:p>
        </p:txBody>
      </p:sp>
      <p:sp>
        <p:nvSpPr>
          <p:cNvPr id="5" name="Content Placeholder 4">
            <a:extLst>
              <a:ext uri="{FF2B5EF4-FFF2-40B4-BE49-F238E27FC236}">
                <a16:creationId xmlns:a16="http://schemas.microsoft.com/office/drawing/2014/main" xmlns="" id="{DD7938B9-DB10-4AEF-A703-AF01BA4BF8E2}"/>
              </a:ext>
            </a:extLst>
          </p:cNvPr>
          <p:cNvSpPr>
            <a:spLocks noGrp="1"/>
          </p:cNvSpPr>
          <p:nvPr>
            <p:ph idx="1"/>
          </p:nvPr>
        </p:nvSpPr>
        <p:spPr>
          <a:xfrm>
            <a:off x="1361872" y="2645923"/>
            <a:ext cx="9496627" cy="3677056"/>
          </a:xfrm>
          <a:ln>
            <a:solidFill>
              <a:schemeClr val="tx1"/>
            </a:solidFill>
          </a:ln>
        </p:spPr>
        <p:txBody>
          <a:bodyPr>
            <a:normAutofit/>
          </a:bodyPr>
          <a:lstStyle/>
          <a:p>
            <a:pPr algn="ctr" rtl="1">
              <a:buFont typeface="Wingdings" panose="05000000000000000000" pitchFamily="2" charset="2"/>
              <a:buChar char="§"/>
            </a:pPr>
            <a:r>
              <a:rPr lang="ar-JO" sz="1800" b="1" dirty="0">
                <a:latin typeface="Traditional Arabic" panose="02020603050405020304" pitchFamily="18" charset="-78"/>
                <a:cs typeface="Traditional Arabic" panose="02020603050405020304" pitchFamily="18" charset="-78"/>
                <a:hlinkClick r:id="rId2"/>
              </a:rPr>
              <a:t> ويكيبيديا؛ الموسوعة الحرة.</a:t>
            </a:r>
            <a:endParaRPr lang="ar-JO" sz="1800" b="1" dirty="0">
              <a:latin typeface="Traditional Arabic" panose="02020603050405020304" pitchFamily="18" charset="-78"/>
              <a:cs typeface="Traditional Arabic" panose="02020603050405020304" pitchFamily="18" charset="-78"/>
            </a:endParaRPr>
          </a:p>
          <a:p>
            <a:pPr algn="ctr" rtl="1">
              <a:buFont typeface="Wingdings" panose="05000000000000000000" pitchFamily="2" charset="2"/>
              <a:buChar char="§"/>
            </a:pPr>
            <a:r>
              <a:rPr lang="ar-JO" sz="1800" b="1" dirty="0">
                <a:latin typeface="Traditional Arabic" panose="02020603050405020304" pitchFamily="18" charset="-78"/>
                <a:cs typeface="Traditional Arabic" panose="02020603050405020304" pitchFamily="18" charset="-78"/>
              </a:rPr>
              <a:t>تساعدك هذه الموسوعة في إيجاد معلومات شاملة حول صفات الأشكال الهندسية المختلفة، وإيجاد القوانين الخاصة التي تتعلق بكل شكل.</a:t>
            </a:r>
          </a:p>
          <a:p>
            <a:pPr algn="ctr" rtl="1">
              <a:buFont typeface="Wingdings" panose="05000000000000000000" pitchFamily="2" charset="2"/>
              <a:buChar char="§"/>
            </a:pPr>
            <a:endParaRPr lang="ar-JO" sz="1800" b="1" dirty="0">
              <a:latin typeface="Traditional Arabic" panose="02020603050405020304" pitchFamily="18" charset="-78"/>
              <a:cs typeface="Traditional Arabic" panose="02020603050405020304" pitchFamily="18" charset="-78"/>
            </a:endParaRPr>
          </a:p>
          <a:p>
            <a:pPr algn="ctr" rtl="1">
              <a:buFont typeface="Wingdings" panose="05000000000000000000" pitchFamily="2" charset="2"/>
              <a:buChar char="§"/>
            </a:pPr>
            <a:r>
              <a:rPr lang="ar-JO" sz="1800" b="1" dirty="0">
                <a:latin typeface="Traditional Arabic" panose="02020603050405020304" pitchFamily="18" charset="-78"/>
                <a:cs typeface="Traditional Arabic" panose="02020603050405020304" pitchFamily="18" charset="-78"/>
              </a:rPr>
              <a:t> يمكنك عزيزي الطالب الاستعانة بالروابط التالية من أجل تذكر طرق مختلفة لحل معادلات من الدرجة الثانية يمكنها أن تساعدك خلال عملية إيجاد العلاقة بين محيط ومساحة الأشكال الهندسية:</a:t>
            </a:r>
          </a:p>
          <a:p>
            <a:pPr algn="ctr" rtl="1">
              <a:buFont typeface="Wingdings" panose="05000000000000000000" pitchFamily="2" charset="2"/>
              <a:buChar char="§"/>
            </a:pPr>
            <a:r>
              <a:rPr lang="en-US" sz="1800" dirty="0">
                <a:hlinkClick r:id="rId3"/>
              </a:rPr>
              <a:t>http://www.mathsisfun.com/algebra/completing-square.html</a:t>
            </a:r>
            <a:endParaRPr lang="ar-JO" sz="1800" dirty="0"/>
          </a:p>
          <a:p>
            <a:pPr algn="ctr" rtl="1">
              <a:buFont typeface="Wingdings" panose="05000000000000000000" pitchFamily="2" charset="2"/>
              <a:buChar char="§"/>
            </a:pPr>
            <a:r>
              <a:rPr lang="en-US" sz="1800" dirty="0">
                <a:hlinkClick r:id="rId4"/>
              </a:rPr>
              <a:t>http://www.coolmath.com/algebra/Algebra1/11Quadratics/Quadranator.swf</a:t>
            </a:r>
            <a:endParaRPr lang="ar-JO" sz="1800" dirty="0"/>
          </a:p>
          <a:p>
            <a:pPr algn="ctr" rtl="1">
              <a:buFont typeface="Wingdings" panose="05000000000000000000" pitchFamily="2" charset="2"/>
              <a:buChar char="§"/>
            </a:pPr>
            <a:r>
              <a:rPr lang="ar-JO" sz="1800" b="1" dirty="0">
                <a:latin typeface="Traditional Arabic" panose="02020603050405020304" pitchFamily="18" charset="-78"/>
                <a:cs typeface="Traditional Arabic" panose="02020603050405020304" pitchFamily="18" charset="-78"/>
              </a:rPr>
              <a:t> </a:t>
            </a:r>
          </a:p>
          <a:p>
            <a:pPr algn="ctr" rtl="1">
              <a:buFont typeface="Wingdings" panose="05000000000000000000" pitchFamily="2" charset="2"/>
              <a:buChar char="§"/>
            </a:pPr>
            <a:r>
              <a:rPr lang="ar-JO" sz="1800" b="1" dirty="0">
                <a:latin typeface="Traditional Arabic" panose="02020603050405020304" pitchFamily="18" charset="-78"/>
                <a:cs typeface="Traditional Arabic" panose="02020603050405020304" pitchFamily="18" charset="-78"/>
              </a:rPr>
              <a:t>أبلت </a:t>
            </a:r>
            <a:r>
              <a:rPr lang="ar-JO" sz="1800" b="1" dirty="0" err="1">
                <a:latin typeface="Traditional Arabic" panose="02020603050405020304" pitchFamily="18" charset="-78"/>
                <a:cs typeface="Traditional Arabic" panose="02020603050405020304" pitchFamily="18" charset="-78"/>
              </a:rPr>
              <a:t>جيوجبرا</a:t>
            </a:r>
            <a:r>
              <a:rPr lang="ar-JO" sz="1800" b="1" dirty="0">
                <a:latin typeface="Traditional Arabic" panose="02020603050405020304" pitchFamily="18" charset="-78"/>
                <a:cs typeface="Traditional Arabic" panose="02020603050405020304" pitchFamily="18" charset="-78"/>
              </a:rPr>
              <a:t> بموضوع «</a:t>
            </a:r>
            <a:r>
              <a:rPr lang="ar-JO" sz="1800" b="1" dirty="0">
                <a:latin typeface="Traditional Arabic" panose="02020603050405020304" pitchFamily="18" charset="-78"/>
                <a:cs typeface="Traditional Arabic" panose="02020603050405020304" pitchFamily="18" charset="-78"/>
                <a:hlinkClick r:id="rId5"/>
              </a:rPr>
              <a:t>مساحة ومحيط المضلعات</a:t>
            </a:r>
            <a:r>
              <a:rPr lang="ar-JO" sz="1800" b="1" dirty="0">
                <a:latin typeface="Traditional Arabic" panose="02020603050405020304" pitchFamily="18" charset="-78"/>
                <a:cs typeface="Traditional Arabic" panose="02020603050405020304" pitchFamily="18" charset="-78"/>
              </a:rPr>
              <a:t>»</a:t>
            </a:r>
          </a:p>
          <a:p>
            <a:pPr lvl="0" algn="ctr" rtl="1">
              <a:buFont typeface="Wingdings" panose="05000000000000000000" pitchFamily="2" charset="2"/>
              <a:buChar char="§"/>
            </a:pPr>
            <a:endParaRPr lang="ar-JO" sz="1800" dirty="0">
              <a:latin typeface="Traditional Arabic" panose="02020603050405020304" pitchFamily="18" charset="-78"/>
              <a:cs typeface="Traditional Arabic" panose="02020603050405020304" pitchFamily="18" charset="-78"/>
            </a:endParaRPr>
          </a:p>
          <a:p>
            <a:pPr algn="ctr" rtl="1">
              <a:buFont typeface="Wingdings" panose="05000000000000000000" pitchFamily="2" charset="2"/>
              <a:buChar char="§"/>
            </a:pPr>
            <a:endParaRPr lang="en-US" sz="18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9432012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CDC2B2-4BA9-4CAD-8AC2-4B39BA5D1D5F}"/>
              </a:ext>
            </a:extLst>
          </p:cNvPr>
          <p:cNvSpPr>
            <a:spLocks noGrp="1"/>
          </p:cNvSpPr>
          <p:nvPr>
            <p:ph type="title"/>
          </p:nvPr>
        </p:nvSpPr>
        <p:spPr>
          <a:xfrm>
            <a:off x="799289" y="3166691"/>
            <a:ext cx="10515600" cy="1325563"/>
          </a:xfrm>
          <a:ln>
            <a:solidFill>
              <a:schemeClr val="tx1"/>
            </a:solidFill>
          </a:ln>
        </p:spPr>
        <p:txBody>
          <a:bodyPr>
            <a:normAutofit/>
          </a:bodyPr>
          <a:lstStyle/>
          <a:p>
            <a:pPr algn="ctr" rtl="1"/>
            <a:r>
              <a:rPr lang="ar-SA" sz="8000" b="1" dirty="0">
                <a:latin typeface="Traditional Arabic" panose="02020603050405020304" pitchFamily="18" charset="-78"/>
                <a:cs typeface="Traditional Arabic" panose="02020603050405020304" pitchFamily="18" charset="-78"/>
              </a:rPr>
              <a:t>عملا ممتعا</a:t>
            </a:r>
            <a:endParaRPr lang="en-US" sz="8000" b="1" dirty="0">
              <a:latin typeface="Traditional Arabic" panose="02020603050405020304" pitchFamily="18" charset="-78"/>
              <a:cs typeface="Traditional Arabic" panose="02020603050405020304" pitchFamily="18" charset="-78"/>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7174" y="1005123"/>
            <a:ext cx="2181225"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7179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5063E408-F399-4FC5-9A24-041C8E608244}"/>
              </a:ext>
            </a:extLst>
          </p:cNvPr>
          <p:cNvSpPr>
            <a:spLocks noGrp="1"/>
          </p:cNvSpPr>
          <p:nvPr>
            <p:ph type="title"/>
          </p:nvPr>
        </p:nvSpPr>
        <p:spPr>
          <a:xfrm>
            <a:off x="724838" y="1972212"/>
            <a:ext cx="10515600" cy="646551"/>
          </a:xfrm>
        </p:spPr>
        <p:txBody>
          <a:bodyPr>
            <a:normAutofit fontScale="90000"/>
          </a:bodyPr>
          <a:lstStyle/>
          <a:p>
            <a:pPr algn="ctr"/>
            <a:r>
              <a:rPr lang="ar-SA" b="1" dirty="0">
                <a:latin typeface="Traditional Arabic" panose="02020603050405020304" pitchFamily="18" charset="-78"/>
                <a:cs typeface="Traditional Arabic" panose="02020603050405020304" pitchFamily="18" charset="-78"/>
              </a:rPr>
              <a:t>مقدمة</a:t>
            </a:r>
            <a:endParaRPr lang="en-US" dirty="0"/>
          </a:p>
        </p:txBody>
      </p:sp>
      <p:sp>
        <p:nvSpPr>
          <p:cNvPr id="5" name="Content Placeholder 4">
            <a:extLst>
              <a:ext uri="{FF2B5EF4-FFF2-40B4-BE49-F238E27FC236}">
                <a16:creationId xmlns:a16="http://schemas.microsoft.com/office/drawing/2014/main" xmlns="" id="{DD7938B9-DB10-4AEF-A703-AF01BA4BF8E2}"/>
              </a:ext>
            </a:extLst>
          </p:cNvPr>
          <p:cNvSpPr>
            <a:spLocks noGrp="1"/>
          </p:cNvSpPr>
          <p:nvPr>
            <p:ph idx="1"/>
          </p:nvPr>
        </p:nvSpPr>
        <p:spPr>
          <a:xfrm>
            <a:off x="994653" y="2538919"/>
            <a:ext cx="10066506" cy="3793788"/>
          </a:xfrm>
          <a:ln>
            <a:solidFill>
              <a:schemeClr val="tx1"/>
            </a:solidFill>
          </a:ln>
        </p:spPr>
        <p:txBody>
          <a:bodyPr>
            <a:normAutofit/>
          </a:bodyPr>
          <a:lstStyle/>
          <a:p>
            <a:pPr marL="0" indent="0" algn="ctr" rtl="1">
              <a:lnSpc>
                <a:spcPct val="150000"/>
              </a:lnSpc>
              <a:buNone/>
            </a:pPr>
            <a:r>
              <a:rPr lang="ar-JO" sz="2000" b="1" dirty="0">
                <a:latin typeface="Traditional Arabic" panose="02020603050405020304" pitchFamily="18" charset="-78"/>
                <a:cs typeface="Traditional Arabic" panose="02020603050405020304" pitchFamily="18" charset="-78"/>
              </a:rPr>
              <a:t>تلاميذي الأعزاء.... أيها العلماء المستكشفون..</a:t>
            </a:r>
          </a:p>
          <a:p>
            <a:pPr marL="0" indent="0" algn="ctr" rtl="1">
              <a:lnSpc>
                <a:spcPct val="150000"/>
              </a:lnSpc>
              <a:buNone/>
            </a:pPr>
            <a:r>
              <a:rPr lang="ar-JO" sz="2000" dirty="0">
                <a:latin typeface="Traditional Arabic" panose="02020603050405020304" pitchFamily="18" charset="-78"/>
                <a:cs typeface="Traditional Arabic" panose="02020603050405020304" pitchFamily="18" charset="-78"/>
              </a:rPr>
              <a:t>تعلمتم حتى الآن عن علاقة محيط الدائرة بمساحتها، وعرفنا أنَّ الأمر يتعلق بمقدار طول نصف قطر الدائرة، والآن هيا بنا نوسع آفاقنا أكثر وننطلق إلى الأشكال الهندسية المنتظمة ونجد ما هي نوعية العلاقة بين المحيط والمساحة لدى كل شكل وشكل....</a:t>
            </a:r>
          </a:p>
          <a:p>
            <a:pPr marL="0" indent="0" algn="ctr" rtl="1">
              <a:lnSpc>
                <a:spcPct val="150000"/>
              </a:lnSpc>
              <a:buNone/>
            </a:pPr>
            <a:r>
              <a:rPr lang="ar-JO" sz="2000" dirty="0">
                <a:latin typeface="Traditional Arabic" panose="02020603050405020304" pitchFamily="18" charset="-78"/>
                <a:cs typeface="Traditional Arabic" panose="02020603050405020304" pitchFamily="18" charset="-78"/>
              </a:rPr>
              <a:t>للقيام بالرحلة المعرفية بطريقة مناسبة، يجب تقسيم الصف إلى أربع مجموعات، تقوم كل مجموعة بالتخصص بشكل هندسي منتظم جديد؛ مثلث متساوي الأضلاع، </a:t>
            </a:r>
            <a:r>
              <a:rPr lang="ar-SA" sz="2000" dirty="0">
                <a:latin typeface="Traditional Arabic" panose="02020603050405020304" pitchFamily="18" charset="-78"/>
                <a:cs typeface="Traditional Arabic" panose="02020603050405020304" pitchFamily="18" charset="-78"/>
              </a:rPr>
              <a:t>مربع، </a:t>
            </a:r>
            <a:r>
              <a:rPr lang="ar-JO" sz="2000" dirty="0">
                <a:latin typeface="Traditional Arabic" panose="02020603050405020304" pitchFamily="18" charset="-78"/>
                <a:cs typeface="Traditional Arabic" panose="02020603050405020304" pitchFamily="18" charset="-78"/>
              </a:rPr>
              <a:t>شكل خماسي</a:t>
            </a:r>
            <a:r>
              <a:rPr lang="ar-SA" sz="2000" dirty="0">
                <a:latin typeface="Traditional Arabic" panose="02020603050405020304" pitchFamily="18" charset="-78"/>
                <a:cs typeface="Traditional Arabic" panose="02020603050405020304" pitchFamily="18" charset="-78"/>
              </a:rPr>
              <a:t> وشكل </a:t>
            </a:r>
            <a:r>
              <a:rPr lang="ar-JO" sz="2000" dirty="0">
                <a:latin typeface="Traditional Arabic" panose="02020603050405020304" pitchFamily="18" charset="-78"/>
                <a:cs typeface="Traditional Arabic" panose="02020603050405020304" pitchFamily="18" charset="-78"/>
              </a:rPr>
              <a:t>سداسي.</a:t>
            </a:r>
            <a:endParaRPr lang="ar-SA" sz="2000" dirty="0">
              <a:latin typeface="Traditional Arabic" panose="02020603050405020304" pitchFamily="18" charset="-78"/>
              <a:cs typeface="Traditional Arabic" panose="02020603050405020304" pitchFamily="18" charset="-78"/>
            </a:endParaRPr>
          </a:p>
          <a:p>
            <a:pPr marL="0" indent="0" algn="ctr" rtl="1">
              <a:lnSpc>
                <a:spcPct val="150000"/>
              </a:lnSpc>
              <a:buNone/>
            </a:pPr>
            <a:endParaRPr lang="ar-JO" sz="2000" dirty="0">
              <a:latin typeface="Traditional Arabic" panose="02020603050405020304" pitchFamily="18" charset="-78"/>
              <a:cs typeface="Traditional Arabic" panose="02020603050405020304" pitchFamily="18" charset="-78"/>
            </a:endParaRPr>
          </a:p>
          <a:p>
            <a:pPr marL="0" indent="0" algn="ctr" rtl="1">
              <a:buNone/>
            </a:pPr>
            <a:r>
              <a:rPr lang="ar-SA" sz="2000" b="1" dirty="0">
                <a:latin typeface="Traditional Arabic" panose="02020603050405020304" pitchFamily="18" charset="-78"/>
                <a:cs typeface="Traditional Arabic" panose="02020603050405020304" pitchFamily="18" charset="-78"/>
              </a:rPr>
              <a:t>عليكم كتابة أعضاء كل مجموعة في ملف اكسل تفاعلي</a:t>
            </a:r>
          </a:p>
          <a:p>
            <a:pPr marL="0" indent="0" algn="ctr" rtl="1">
              <a:buNone/>
            </a:pPr>
            <a:r>
              <a:rPr lang="ar-SA" sz="2000" b="1" dirty="0">
                <a:latin typeface="Traditional Arabic" panose="02020603050405020304" pitchFamily="18" charset="-78"/>
                <a:cs typeface="Traditional Arabic" panose="02020603050405020304" pitchFamily="18" charset="-78"/>
                <a:hlinkClick r:id="rId2"/>
              </a:rPr>
              <a:t>اضغط هنا </a:t>
            </a:r>
            <a:r>
              <a:rPr lang="ar-SA" sz="2000" b="1" dirty="0">
                <a:latin typeface="Traditional Arabic" panose="02020603050405020304" pitchFamily="18" charset="-78"/>
                <a:cs typeface="Traditional Arabic" panose="02020603050405020304" pitchFamily="18" charset="-78"/>
              </a:rPr>
              <a:t>لتسجيل أسماء أعضاء الفرقة</a:t>
            </a:r>
            <a:endParaRPr lang="en-US" sz="2000" b="1" dirty="0">
              <a:latin typeface="Traditional Arabic" panose="02020603050405020304" pitchFamily="18" charset="-78"/>
              <a:cs typeface="Traditional Arabic" panose="02020603050405020304" pitchFamily="18" charset="-78"/>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2114" y="690516"/>
            <a:ext cx="2781300" cy="163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70073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CDC2B2-4BA9-4CAD-8AC2-4B39BA5D1D5F}"/>
              </a:ext>
            </a:extLst>
          </p:cNvPr>
          <p:cNvSpPr>
            <a:spLocks noGrp="1"/>
          </p:cNvSpPr>
          <p:nvPr>
            <p:ph type="title"/>
          </p:nvPr>
        </p:nvSpPr>
        <p:spPr>
          <a:xfrm>
            <a:off x="799289" y="3166691"/>
            <a:ext cx="10515600" cy="1325563"/>
          </a:xfrm>
          <a:ln>
            <a:solidFill>
              <a:schemeClr val="tx1"/>
            </a:solidFill>
          </a:ln>
        </p:spPr>
        <p:txBody>
          <a:bodyPr>
            <a:normAutofit/>
          </a:bodyPr>
          <a:lstStyle/>
          <a:p>
            <a:pPr algn="ctr" rtl="1"/>
            <a:r>
              <a:rPr lang="ar-SA" sz="8000" b="1" dirty="0">
                <a:latin typeface="Traditional Arabic" panose="02020603050405020304" pitchFamily="18" charset="-78"/>
                <a:cs typeface="Traditional Arabic" panose="02020603050405020304" pitchFamily="18" charset="-78"/>
              </a:rPr>
              <a:t>المهمة</a:t>
            </a:r>
            <a:endParaRPr lang="en-US" sz="8000" b="1" dirty="0">
              <a:latin typeface="Traditional Arabic" panose="02020603050405020304" pitchFamily="18" charset="-78"/>
              <a:cs typeface="Traditional Arabic" panose="02020603050405020304" pitchFamily="18" charset="-78"/>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283129" y="2978094"/>
            <a:ext cx="1122630" cy="15762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63387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xmlns="" id="{DD7938B9-DB10-4AEF-A703-AF01BA4BF8E2}"/>
              </a:ext>
            </a:extLst>
          </p:cNvPr>
          <p:cNvSpPr>
            <a:spLocks noGrp="1"/>
          </p:cNvSpPr>
          <p:nvPr>
            <p:ph idx="1"/>
          </p:nvPr>
        </p:nvSpPr>
        <p:spPr>
          <a:xfrm>
            <a:off x="1197312" y="2645923"/>
            <a:ext cx="9661187" cy="3531039"/>
          </a:xfrm>
          <a:ln>
            <a:solidFill>
              <a:schemeClr val="tx1"/>
            </a:solidFill>
          </a:ln>
        </p:spPr>
        <p:txBody>
          <a:bodyPr>
            <a:normAutofit fontScale="85000" lnSpcReduction="10000"/>
          </a:bodyPr>
          <a:lstStyle/>
          <a:p>
            <a:pPr marL="0" indent="0" algn="ctr" rtl="1">
              <a:lnSpc>
                <a:spcPct val="150000"/>
              </a:lnSpc>
              <a:buNone/>
            </a:pPr>
            <a:r>
              <a:rPr lang="ar-SA" sz="2800" dirty="0">
                <a:latin typeface="Traditional Arabic" panose="02020603050405020304" pitchFamily="18" charset="-78"/>
                <a:cs typeface="Traditional Arabic" panose="02020603050405020304" pitchFamily="18" charset="-78"/>
              </a:rPr>
              <a:t>عليك عزيزي الطالب كباحث عن المعرفة أن تبذل كل ما في وسعك، لتجميع ما تستطيع من معلومات حول المفاهيم والعلاقات الرياضية الخاصة بالمهمة الموكلة إليك، بحيث تراعي الدقة والموضوعية، وتقدم لزملائك الطلاب ما ستتوصل إليه بأقصى قدر من الوضوح، مستخدم</a:t>
            </a:r>
            <a:r>
              <a:rPr lang="ar-JO" sz="2800" dirty="0">
                <a:latin typeface="Traditional Arabic" panose="02020603050405020304" pitchFamily="18" charset="-78"/>
                <a:cs typeface="Traditional Arabic" panose="02020603050405020304" pitchFamily="18" charset="-78"/>
              </a:rPr>
              <a:t>اً</a:t>
            </a:r>
            <a:r>
              <a:rPr lang="ar-SA" sz="2800" dirty="0">
                <a:latin typeface="Traditional Arabic" panose="02020603050405020304" pitchFamily="18" charset="-78"/>
                <a:cs typeface="Traditional Arabic" panose="02020603050405020304" pitchFamily="18" charset="-78"/>
              </a:rPr>
              <a:t> ما يتيسر لك من الأدوات التكنولوجية والبرامج التطبيقية وصفحات الانترنت المعدة لهذا الغرض، وذلك على شكل </a:t>
            </a:r>
            <a:r>
              <a:rPr lang="ar-SA" sz="2800" dirty="0">
                <a:solidFill>
                  <a:srgbClr val="FF0000"/>
                </a:solidFill>
                <a:latin typeface="Traditional Arabic" panose="02020603050405020304" pitchFamily="18" charset="-78"/>
                <a:cs typeface="Traditional Arabic" panose="02020603050405020304" pitchFamily="18" charset="-78"/>
              </a:rPr>
              <a:t>مستند نصي </a:t>
            </a:r>
            <a:r>
              <a:rPr lang="ar-SA" sz="2800" dirty="0">
                <a:latin typeface="Traditional Arabic" panose="02020603050405020304" pitchFamily="18" charset="-78"/>
                <a:cs typeface="Traditional Arabic" panose="02020603050405020304" pitchFamily="18" charset="-78"/>
              </a:rPr>
              <a:t>(</a:t>
            </a:r>
            <a:r>
              <a:rPr lang="en-US" sz="2800" dirty="0">
                <a:latin typeface="Traditional Arabic" panose="02020603050405020304" pitchFamily="18" charset="-78"/>
                <a:cs typeface="Traditional Arabic" panose="02020603050405020304" pitchFamily="18" charset="-78"/>
              </a:rPr>
              <a:t>word</a:t>
            </a:r>
            <a:r>
              <a:rPr lang="ar-SA" sz="2800" dirty="0">
                <a:latin typeface="Traditional Arabic" panose="02020603050405020304" pitchFamily="18" charset="-78"/>
                <a:cs typeface="Traditional Arabic" panose="02020603050405020304" pitchFamily="18" charset="-78"/>
              </a:rPr>
              <a:t>) أو </a:t>
            </a:r>
            <a:r>
              <a:rPr lang="ar-SA" sz="2800" dirty="0">
                <a:solidFill>
                  <a:srgbClr val="FF0000"/>
                </a:solidFill>
                <a:latin typeface="Traditional Arabic" panose="02020603050405020304" pitchFamily="18" charset="-78"/>
                <a:cs typeface="Traditional Arabic" panose="02020603050405020304" pitchFamily="18" charset="-78"/>
              </a:rPr>
              <a:t>عرض تقديمي </a:t>
            </a:r>
            <a:r>
              <a:rPr lang="ar-SA" sz="2800" dirty="0">
                <a:latin typeface="Traditional Arabic" panose="02020603050405020304" pitchFamily="18" charset="-78"/>
                <a:cs typeface="Traditional Arabic" panose="02020603050405020304" pitchFamily="18" charset="-78"/>
              </a:rPr>
              <a:t>(</a:t>
            </a:r>
            <a:r>
              <a:rPr lang="en-US" sz="2800" dirty="0" err="1">
                <a:latin typeface="Traditional Arabic" panose="02020603050405020304" pitchFamily="18" charset="-78"/>
                <a:cs typeface="Traditional Arabic" panose="02020603050405020304" pitchFamily="18" charset="-78"/>
              </a:rPr>
              <a:t>powerpoint</a:t>
            </a:r>
            <a:r>
              <a:rPr lang="ar-SA" sz="2800" dirty="0">
                <a:latin typeface="Traditional Arabic" panose="02020603050405020304" pitchFamily="18" charset="-78"/>
                <a:cs typeface="Traditional Arabic" panose="02020603050405020304" pitchFamily="18" charset="-78"/>
              </a:rPr>
              <a:t>) مزوداً بالصور والبيانات التوضيحية </a:t>
            </a:r>
            <a:r>
              <a:rPr lang="ar-JO" sz="2800" dirty="0">
                <a:latin typeface="Traditional Arabic" panose="02020603050405020304" pitchFamily="18" charset="-78"/>
                <a:cs typeface="Traditional Arabic" panose="02020603050405020304" pitchFamily="18" charset="-78"/>
              </a:rPr>
              <a:t>إذا</a:t>
            </a:r>
            <a:r>
              <a:rPr lang="ar-SA" sz="2800" dirty="0">
                <a:latin typeface="Traditional Arabic" panose="02020603050405020304" pitchFamily="18" charset="-78"/>
                <a:cs typeface="Traditional Arabic" panose="02020603050405020304" pitchFamily="18" charset="-78"/>
              </a:rPr>
              <a:t> أمكن ذلك، معرّف</a:t>
            </a:r>
            <a:r>
              <a:rPr lang="ar-JO" sz="2800" dirty="0">
                <a:latin typeface="Traditional Arabic" panose="02020603050405020304" pitchFamily="18" charset="-78"/>
                <a:cs typeface="Traditional Arabic" panose="02020603050405020304" pitchFamily="18" charset="-78"/>
              </a:rPr>
              <a:t> </a:t>
            </a:r>
            <a:r>
              <a:rPr lang="ar-SA" sz="2800" dirty="0">
                <a:latin typeface="Traditional Arabic" panose="02020603050405020304" pitchFamily="18" charset="-78"/>
                <a:cs typeface="Traditional Arabic" panose="02020603050405020304" pitchFamily="18" charset="-78"/>
              </a:rPr>
              <a:t>بنفسك مع ذكر عنوان المهمة التي أنجزتها، ثم تذكر آلية تنفيذ المهمة التي قمت بها، والمصادر التي استخدمتها والمواقع التي استكشفتها، وسيخضع هذا النشاط لتقييم المعلمة.</a:t>
            </a:r>
            <a:endParaRPr lang="he-IL" sz="2800" dirty="0">
              <a:latin typeface="Traditional Arabic" panose="02020603050405020304" pitchFamily="18" charset="-78"/>
            </a:endParaRPr>
          </a:p>
          <a:p>
            <a:pPr marL="0" indent="0" algn="ctr" rtl="1">
              <a:buNone/>
            </a:pPr>
            <a:endParaRPr lang="en-US" sz="1800" dirty="0"/>
          </a:p>
        </p:txBody>
      </p:sp>
    </p:spTree>
    <p:extLst>
      <p:ext uri="{BB962C8B-B14F-4D97-AF65-F5344CB8AC3E}">
        <p14:creationId xmlns:p14="http://schemas.microsoft.com/office/powerpoint/2010/main" val="3500382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xmlns="" id="{DD7938B9-DB10-4AEF-A703-AF01BA4BF8E2}"/>
              </a:ext>
            </a:extLst>
          </p:cNvPr>
          <p:cNvSpPr>
            <a:spLocks noGrp="1"/>
          </p:cNvSpPr>
          <p:nvPr>
            <p:ph idx="1"/>
          </p:nvPr>
        </p:nvSpPr>
        <p:spPr>
          <a:xfrm>
            <a:off x="1361872" y="2645924"/>
            <a:ext cx="9496627" cy="3764604"/>
          </a:xfrm>
          <a:ln>
            <a:solidFill>
              <a:schemeClr val="tx1"/>
            </a:solidFill>
          </a:ln>
        </p:spPr>
        <p:txBody>
          <a:bodyPr>
            <a:normAutofit fontScale="92500"/>
          </a:bodyPr>
          <a:lstStyle/>
          <a:p>
            <a:pPr marL="0" lvl="0" indent="0" algn="ctr" rtl="1">
              <a:lnSpc>
                <a:spcPct val="150000"/>
              </a:lnSpc>
              <a:buNone/>
            </a:pPr>
            <a:r>
              <a:rPr lang="ar-JO" sz="2000" dirty="0">
                <a:latin typeface="Traditional Arabic" panose="02020603050405020304" pitchFamily="18" charset="-78"/>
                <a:cs typeface="Traditional Arabic" panose="02020603050405020304" pitchFamily="18" charset="-78"/>
              </a:rPr>
              <a:t>على كل مجموعة اختيار </a:t>
            </a:r>
            <a:r>
              <a:rPr lang="ar-SA" sz="2000" dirty="0">
                <a:latin typeface="Traditional Arabic" panose="02020603050405020304" pitchFamily="18" charset="-78"/>
                <a:cs typeface="Traditional Arabic" panose="02020603050405020304" pitchFamily="18" charset="-78"/>
              </a:rPr>
              <a:t>احد الا</a:t>
            </a:r>
            <a:r>
              <a:rPr lang="ar-JO" sz="2000" dirty="0">
                <a:latin typeface="Traditional Arabic" panose="02020603050405020304" pitchFamily="18" charset="-78"/>
                <a:cs typeface="Traditional Arabic" panose="02020603050405020304" pitchFamily="18" charset="-78"/>
              </a:rPr>
              <a:t>شك</a:t>
            </a:r>
            <a:r>
              <a:rPr lang="ar-SA" sz="2000" dirty="0">
                <a:latin typeface="Traditional Arabic" panose="02020603050405020304" pitchFamily="18" charset="-78"/>
                <a:cs typeface="Traditional Arabic" panose="02020603050405020304" pitchFamily="18" charset="-78"/>
              </a:rPr>
              <a:t>ال</a:t>
            </a:r>
            <a:r>
              <a:rPr lang="ar-JO" sz="2000" dirty="0">
                <a:latin typeface="Traditional Arabic" panose="02020603050405020304" pitchFamily="18" charset="-78"/>
                <a:cs typeface="Traditional Arabic" panose="02020603050405020304" pitchFamily="18" charset="-78"/>
              </a:rPr>
              <a:t> </a:t>
            </a:r>
            <a:r>
              <a:rPr lang="ar-SA" sz="2000" dirty="0">
                <a:latin typeface="Traditional Arabic" panose="02020603050405020304" pitchFamily="18" charset="-78"/>
                <a:cs typeface="Traditional Arabic" panose="02020603050405020304" pitchFamily="18" charset="-78"/>
              </a:rPr>
              <a:t>ال</a:t>
            </a:r>
            <a:r>
              <a:rPr lang="ar-JO" sz="2000" dirty="0">
                <a:latin typeface="Traditional Arabic" panose="02020603050405020304" pitchFamily="18" charset="-78"/>
                <a:cs typeface="Traditional Arabic" panose="02020603050405020304" pitchFamily="18" charset="-78"/>
              </a:rPr>
              <a:t>هندسي</a:t>
            </a:r>
            <a:r>
              <a:rPr lang="ar-SA" sz="2000" dirty="0">
                <a:latin typeface="Traditional Arabic" panose="02020603050405020304" pitchFamily="18" charset="-78"/>
                <a:cs typeface="Traditional Arabic" panose="02020603050405020304" pitchFamily="18" charset="-78"/>
              </a:rPr>
              <a:t>ة</a:t>
            </a:r>
            <a:r>
              <a:rPr lang="ar-JO" sz="2000" dirty="0">
                <a:latin typeface="Traditional Arabic" panose="02020603050405020304" pitchFamily="18" charset="-78"/>
                <a:cs typeface="Traditional Arabic" panose="02020603050405020304" pitchFamily="18" charset="-78"/>
              </a:rPr>
              <a:t> </a:t>
            </a:r>
            <a:r>
              <a:rPr lang="ar-SA" sz="2000" dirty="0">
                <a:latin typeface="Traditional Arabic" panose="02020603050405020304" pitchFamily="18" charset="-78"/>
                <a:cs typeface="Traditional Arabic" panose="02020603050405020304" pitchFamily="18" charset="-78"/>
              </a:rPr>
              <a:t>ال</a:t>
            </a:r>
            <a:r>
              <a:rPr lang="ar-JO" sz="2000" dirty="0">
                <a:latin typeface="Traditional Arabic" panose="02020603050405020304" pitchFamily="18" charset="-78"/>
                <a:cs typeface="Traditional Arabic" panose="02020603050405020304" pitchFamily="18" charset="-78"/>
              </a:rPr>
              <a:t>منتظم</a:t>
            </a:r>
            <a:r>
              <a:rPr lang="ar-SA" sz="2000" dirty="0">
                <a:latin typeface="Traditional Arabic" panose="02020603050405020304" pitchFamily="18" charset="-78"/>
                <a:cs typeface="Traditional Arabic" panose="02020603050405020304" pitchFamily="18" charset="-78"/>
              </a:rPr>
              <a:t>ة</a:t>
            </a:r>
            <a:r>
              <a:rPr lang="ar-JO" sz="2000" dirty="0">
                <a:latin typeface="Traditional Arabic" panose="02020603050405020304" pitchFamily="18" charset="-78"/>
                <a:cs typeface="Traditional Arabic" panose="02020603050405020304" pitchFamily="18" charset="-78"/>
              </a:rPr>
              <a:t> </a:t>
            </a:r>
            <a:r>
              <a:rPr lang="ar-SA" sz="2000" dirty="0">
                <a:latin typeface="Traditional Arabic" panose="02020603050405020304" pitchFamily="18" charset="-78"/>
                <a:cs typeface="Traditional Arabic" panose="02020603050405020304" pitchFamily="18" charset="-78"/>
              </a:rPr>
              <a:t>التالية</a:t>
            </a:r>
            <a:r>
              <a:rPr lang="ar-JO" sz="2000" dirty="0">
                <a:latin typeface="Traditional Arabic" panose="02020603050405020304" pitchFamily="18" charset="-78"/>
                <a:cs typeface="Traditional Arabic" panose="02020603050405020304" pitchFamily="18" charset="-78"/>
              </a:rPr>
              <a:t>: مثلث متساوي الساقين، </a:t>
            </a:r>
            <a:r>
              <a:rPr lang="ar-SA" sz="2000" dirty="0">
                <a:latin typeface="Traditional Arabic" panose="02020603050405020304" pitchFamily="18" charset="-78"/>
                <a:cs typeface="Traditional Arabic" panose="02020603050405020304" pitchFamily="18" charset="-78"/>
              </a:rPr>
              <a:t>مربع، </a:t>
            </a:r>
            <a:r>
              <a:rPr lang="ar-JO" sz="2000" dirty="0">
                <a:latin typeface="Traditional Arabic" panose="02020603050405020304" pitchFamily="18" charset="-78"/>
                <a:cs typeface="Traditional Arabic" panose="02020603050405020304" pitchFamily="18" charset="-78"/>
              </a:rPr>
              <a:t>خماسي، سداسي</a:t>
            </a:r>
            <a:r>
              <a:rPr lang="ar-SA" sz="2000" dirty="0">
                <a:latin typeface="Traditional Arabic" panose="02020603050405020304" pitchFamily="18" charset="-78"/>
                <a:cs typeface="Traditional Arabic" panose="02020603050405020304" pitchFamily="18" charset="-78"/>
              </a:rPr>
              <a:t>.</a:t>
            </a:r>
            <a:endParaRPr lang="ar-JO" sz="2000" dirty="0">
              <a:latin typeface="Traditional Arabic" panose="02020603050405020304" pitchFamily="18" charset="-78"/>
              <a:cs typeface="Traditional Arabic" panose="02020603050405020304" pitchFamily="18" charset="-78"/>
            </a:endParaRPr>
          </a:p>
          <a:p>
            <a:pPr marL="0" lvl="0" indent="0" algn="ctr" rtl="1">
              <a:lnSpc>
                <a:spcPct val="150000"/>
              </a:lnSpc>
              <a:buNone/>
            </a:pPr>
            <a:r>
              <a:rPr lang="ar-JO" sz="2000" dirty="0">
                <a:latin typeface="Traditional Arabic" panose="02020603050405020304" pitchFamily="18" charset="-78"/>
                <a:cs typeface="Traditional Arabic" panose="02020603050405020304" pitchFamily="18" charset="-78"/>
              </a:rPr>
              <a:t>عزيزي التلميذ ... ما نريد الوصول إليه في نهاية هذه الرحلة المعرفية هو:</a:t>
            </a:r>
          </a:p>
          <a:p>
            <a:pPr marL="0" lvl="0" indent="0" algn="ctr" rtl="1">
              <a:lnSpc>
                <a:spcPct val="150000"/>
              </a:lnSpc>
              <a:buNone/>
            </a:pPr>
            <a:r>
              <a:rPr lang="ar-JO" sz="2000" dirty="0">
                <a:latin typeface="Traditional Arabic" panose="02020603050405020304" pitchFamily="18" charset="-78"/>
                <a:cs typeface="Traditional Arabic" panose="02020603050405020304" pitchFamily="18" charset="-78"/>
              </a:rPr>
              <a:t>1- صياغة تعبير جبري يصف العلاقة بين محيط ومساحة الشكل الهندسي الذي اخترناه.</a:t>
            </a:r>
          </a:p>
          <a:p>
            <a:pPr marL="0" lvl="0" indent="0" algn="ctr" rtl="1">
              <a:lnSpc>
                <a:spcPct val="150000"/>
              </a:lnSpc>
              <a:buNone/>
            </a:pPr>
            <a:r>
              <a:rPr lang="ar-JO" sz="2000" dirty="0">
                <a:latin typeface="Traditional Arabic" panose="02020603050405020304" pitchFamily="18" charset="-78"/>
                <a:cs typeface="Traditional Arabic" panose="02020603050405020304" pitchFamily="18" charset="-78"/>
              </a:rPr>
              <a:t>2- إيجاد ما هي نوعية العلاقة الموجودة بين محيط ومساحة الشكل، فهل مساحة الشكل أكبر من محيطه دائماً أم أن العلاقة غير ثابتة؟ بماذا ترتبط تلك العلاقة؟</a:t>
            </a:r>
          </a:p>
          <a:p>
            <a:pPr marL="0" lvl="0" indent="0" algn="ctr" rtl="1">
              <a:lnSpc>
                <a:spcPct val="150000"/>
              </a:lnSpc>
              <a:buNone/>
            </a:pPr>
            <a:r>
              <a:rPr lang="ar-JO" sz="2000" dirty="0">
                <a:latin typeface="Traditional Arabic" panose="02020603050405020304" pitchFamily="18" charset="-78"/>
                <a:cs typeface="Traditional Arabic" panose="02020603050405020304" pitchFamily="18" charset="-78"/>
              </a:rPr>
              <a:t>تلاميذي الأعزاء يمكنكم التعاون فيما بينكم وإجراء تقسم للأدوار من أجل أن تتوصلوا لنتائج جيدة ومفيدة بناء على خطوات العمل الموضحة لاحقاً...</a:t>
            </a:r>
            <a:endParaRPr lang="ar-SA" sz="2000" dirty="0">
              <a:latin typeface="Traditional Arabic" panose="02020603050405020304" pitchFamily="18" charset="-78"/>
              <a:cs typeface="Traditional Arabic" panose="02020603050405020304" pitchFamily="18" charset="-78"/>
            </a:endParaRPr>
          </a:p>
          <a:p>
            <a:pPr marL="0" indent="0" algn="ctr" rtl="1">
              <a:buNone/>
            </a:pPr>
            <a:r>
              <a:rPr lang="ar-SA" sz="2000" b="1" dirty="0">
                <a:latin typeface="Traditional Arabic" panose="02020603050405020304" pitchFamily="18" charset="-78"/>
                <a:cs typeface="Traditional Arabic" panose="02020603050405020304" pitchFamily="18" charset="-78"/>
              </a:rPr>
              <a:t>ملاحظة: على كل فرقة ارفاق رابط اسم الشكل الهندسي المنتظم في الجدول التفاعلي. </a:t>
            </a:r>
          </a:p>
          <a:p>
            <a:pPr marL="0" indent="0" algn="ctr" rtl="1">
              <a:buNone/>
            </a:pPr>
            <a:r>
              <a:rPr lang="ar-SA" sz="2000" b="1" dirty="0">
                <a:latin typeface="Traditional Arabic" panose="02020603050405020304" pitchFamily="18" charset="-78"/>
                <a:cs typeface="Traditional Arabic" panose="02020603050405020304" pitchFamily="18" charset="-78"/>
                <a:hlinkClick r:id="rId2"/>
              </a:rPr>
              <a:t>اضغط هنا </a:t>
            </a:r>
            <a:r>
              <a:rPr lang="ar-SA" sz="2000" b="1" dirty="0">
                <a:latin typeface="Traditional Arabic" panose="02020603050405020304" pitchFamily="18" charset="-78"/>
                <a:cs typeface="Traditional Arabic" panose="02020603050405020304" pitchFamily="18" charset="-78"/>
              </a:rPr>
              <a:t>لرؤية الجدول</a:t>
            </a:r>
            <a:endParaRPr lang="en-US" sz="2000" b="1" dirty="0">
              <a:latin typeface="Traditional Arabic" panose="02020603050405020304" pitchFamily="18" charset="-78"/>
              <a:cs typeface="Traditional Arabic" panose="02020603050405020304" pitchFamily="18" charset="-78"/>
            </a:endParaRPr>
          </a:p>
          <a:p>
            <a:pPr marL="0" lvl="0" indent="0" algn="ctr" rtl="1">
              <a:lnSpc>
                <a:spcPct val="150000"/>
              </a:lnSpc>
              <a:buNone/>
            </a:pPr>
            <a:endParaRPr lang="ar-JO" sz="2000" dirty="0"/>
          </a:p>
          <a:p>
            <a:pPr marL="0" indent="0" algn="ctr" rtl="1">
              <a:buNone/>
            </a:pPr>
            <a:endParaRPr lang="en-US" sz="1800" dirty="0"/>
          </a:p>
        </p:txBody>
      </p:sp>
    </p:spTree>
    <p:extLst>
      <p:ext uri="{BB962C8B-B14F-4D97-AF65-F5344CB8AC3E}">
        <p14:creationId xmlns:p14="http://schemas.microsoft.com/office/powerpoint/2010/main" val="30957993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CDC2B2-4BA9-4CAD-8AC2-4B39BA5D1D5F}"/>
              </a:ext>
            </a:extLst>
          </p:cNvPr>
          <p:cNvSpPr>
            <a:spLocks noGrp="1"/>
          </p:cNvSpPr>
          <p:nvPr>
            <p:ph type="title"/>
          </p:nvPr>
        </p:nvSpPr>
        <p:spPr>
          <a:xfrm>
            <a:off x="799289" y="3166691"/>
            <a:ext cx="10515600" cy="1325563"/>
          </a:xfrm>
          <a:ln>
            <a:solidFill>
              <a:schemeClr val="tx1"/>
            </a:solidFill>
          </a:ln>
        </p:spPr>
        <p:txBody>
          <a:bodyPr>
            <a:normAutofit/>
          </a:bodyPr>
          <a:lstStyle/>
          <a:p>
            <a:pPr algn="ctr" rtl="1"/>
            <a:r>
              <a:rPr lang="ar-SA" sz="8000" b="1" dirty="0">
                <a:latin typeface="Traditional Arabic" panose="02020603050405020304" pitchFamily="18" charset="-78"/>
                <a:cs typeface="Traditional Arabic" panose="02020603050405020304" pitchFamily="18" charset="-78"/>
              </a:rPr>
              <a:t>سير العمل</a:t>
            </a:r>
            <a:endParaRPr lang="en-US" sz="8000" b="1" dirty="0">
              <a:latin typeface="Traditional Arabic" panose="02020603050405020304" pitchFamily="18" charset="-78"/>
              <a:cs typeface="Traditional Arabic" panose="02020603050405020304" pitchFamily="18" charset="-78"/>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a:off x="3121720" y="3049295"/>
            <a:ext cx="929207" cy="1754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64496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xmlns="" id="{DD7938B9-DB10-4AEF-A703-AF01BA4BF8E2}"/>
              </a:ext>
            </a:extLst>
          </p:cNvPr>
          <p:cNvSpPr>
            <a:spLocks noGrp="1"/>
          </p:cNvSpPr>
          <p:nvPr>
            <p:ph idx="1"/>
          </p:nvPr>
        </p:nvSpPr>
        <p:spPr>
          <a:xfrm>
            <a:off x="1147864" y="2081720"/>
            <a:ext cx="9496627" cy="4503906"/>
          </a:xfrm>
          <a:ln>
            <a:solidFill>
              <a:schemeClr val="tx1"/>
            </a:solidFill>
          </a:ln>
        </p:spPr>
        <p:txBody>
          <a:bodyPr>
            <a:noAutofit/>
          </a:bodyPr>
          <a:lstStyle/>
          <a:p>
            <a:pPr marL="0" algn="ctr" rtl="1">
              <a:buNone/>
            </a:pPr>
            <a:r>
              <a:rPr lang="ar-JO" sz="2000" b="1" u="sng" dirty="0">
                <a:ln w="0"/>
                <a:solidFill>
                  <a:srgbClr val="FF0000"/>
                </a:solidFill>
                <a:effectLst>
                  <a:outerShdw blurRad="38100" dist="25400" dir="5400000" algn="ctr" rotWithShape="0">
                    <a:srgbClr val="6E747A">
                      <a:alpha val="43000"/>
                    </a:srgbClr>
                  </a:outerShdw>
                </a:effectLst>
                <a:latin typeface="Traditional Arabic" panose="02020603050405020304" pitchFamily="18" charset="-78"/>
                <a:cs typeface="Traditional Arabic" panose="02020603050405020304" pitchFamily="18" charset="-78"/>
              </a:rPr>
              <a:t>المرحلة الأولى: </a:t>
            </a:r>
          </a:p>
          <a:p>
            <a:pPr marL="0" algn="ctr" rtl="1">
              <a:lnSpc>
                <a:spcPct val="100000"/>
              </a:lnSpc>
              <a:buNone/>
            </a:pPr>
            <a:r>
              <a:rPr lang="ar-JO" sz="2000" dirty="0">
                <a:latin typeface="Traditional Arabic" panose="02020603050405020304" pitchFamily="18" charset="-78"/>
                <a:cs typeface="Traditional Arabic" panose="02020603050405020304" pitchFamily="18" charset="-78"/>
              </a:rPr>
              <a:t>على كل مجموعة أن تبحث بمواقع شبكة الانترنت المختلفة عن معلومات حول الشكل الهندسي المنتظم الذي اختارته:</a:t>
            </a:r>
          </a:p>
          <a:p>
            <a:pPr lvl="2" algn="ctr" rtl="1">
              <a:lnSpc>
                <a:spcPct val="100000"/>
              </a:lnSpc>
            </a:pPr>
            <a:r>
              <a:rPr lang="ar-JO" dirty="0">
                <a:latin typeface="Traditional Arabic" panose="02020603050405020304" pitchFamily="18" charset="-78"/>
                <a:cs typeface="Traditional Arabic" panose="02020603050405020304" pitchFamily="18" charset="-78"/>
              </a:rPr>
              <a:t>المجموعة الأولى: عليها إيجاد معلومات شاملة حول المثلث متساوي الساقين.</a:t>
            </a:r>
          </a:p>
          <a:p>
            <a:pPr lvl="2" algn="ctr" rtl="1">
              <a:lnSpc>
                <a:spcPct val="100000"/>
              </a:lnSpc>
            </a:pPr>
            <a:r>
              <a:rPr lang="ar-JO" dirty="0">
                <a:latin typeface="Traditional Arabic" panose="02020603050405020304" pitchFamily="18" charset="-78"/>
                <a:cs typeface="Traditional Arabic" panose="02020603050405020304" pitchFamily="18" charset="-78"/>
              </a:rPr>
              <a:t>المجموعة الثانية: عليها إيجاد معلومات شاملة حول المربع.</a:t>
            </a:r>
          </a:p>
          <a:p>
            <a:pPr lvl="2" algn="ctr" rtl="1">
              <a:lnSpc>
                <a:spcPct val="100000"/>
              </a:lnSpc>
            </a:pPr>
            <a:r>
              <a:rPr lang="ar-JO" dirty="0">
                <a:latin typeface="Traditional Arabic" panose="02020603050405020304" pitchFamily="18" charset="-78"/>
                <a:cs typeface="Traditional Arabic" panose="02020603050405020304" pitchFamily="18" charset="-78"/>
              </a:rPr>
              <a:t>المجموعة الثالثة: عليها إيجاد معلومات شاملة حول الشكل الخماسي المنتظم.</a:t>
            </a:r>
          </a:p>
          <a:p>
            <a:pPr lvl="2" algn="ctr" rtl="1">
              <a:lnSpc>
                <a:spcPct val="100000"/>
              </a:lnSpc>
            </a:pPr>
            <a:r>
              <a:rPr lang="ar-JO" dirty="0">
                <a:latin typeface="Traditional Arabic" panose="02020603050405020304" pitchFamily="18" charset="-78"/>
                <a:cs typeface="Traditional Arabic" panose="02020603050405020304" pitchFamily="18" charset="-78"/>
              </a:rPr>
              <a:t>المجموعة الرابعة: عليها إيجاد معلومات شاملة حول الشكل السداسي المنتظم.</a:t>
            </a:r>
          </a:p>
          <a:p>
            <a:pPr marL="0" algn="ctr" rtl="1">
              <a:buNone/>
            </a:pPr>
            <a:r>
              <a:rPr lang="ar-JO" sz="2000" dirty="0">
                <a:latin typeface="Traditional Arabic" panose="02020603050405020304" pitchFamily="18" charset="-78"/>
                <a:cs typeface="Traditional Arabic" panose="02020603050405020304" pitchFamily="18" charset="-78"/>
              </a:rPr>
              <a:t>نريد تلخيص المعلومات وعرضها في شرائح بعرض محوسب مناسب</a:t>
            </a:r>
            <a:r>
              <a:rPr lang="ar-SA" sz="2000" dirty="0">
                <a:latin typeface="Traditional Arabic" panose="02020603050405020304" pitchFamily="18" charset="-78"/>
                <a:cs typeface="Traditional Arabic" panose="02020603050405020304" pitchFamily="18" charset="-78"/>
              </a:rPr>
              <a:t> باي أداة ترغبونها</a:t>
            </a:r>
            <a:endParaRPr lang="ar-JO" sz="2000" dirty="0">
              <a:latin typeface="Traditional Arabic" panose="02020603050405020304" pitchFamily="18" charset="-78"/>
              <a:cs typeface="Traditional Arabic" panose="02020603050405020304" pitchFamily="18" charset="-78"/>
            </a:endParaRPr>
          </a:p>
          <a:p>
            <a:pPr marL="0" algn="ctr" rtl="1">
              <a:buNone/>
            </a:pPr>
            <a:r>
              <a:rPr lang="ar-JO" sz="2000" b="1" u="sng" dirty="0">
                <a:ln w="0"/>
                <a:solidFill>
                  <a:srgbClr val="FF0000"/>
                </a:solidFill>
                <a:effectLst>
                  <a:outerShdw blurRad="38100" dist="25400" dir="5400000" algn="ctr" rotWithShape="0">
                    <a:srgbClr val="6E747A">
                      <a:alpha val="43000"/>
                    </a:srgbClr>
                  </a:outerShdw>
                </a:effectLst>
                <a:latin typeface="Traditional Arabic" panose="02020603050405020304" pitchFamily="18" charset="-78"/>
                <a:cs typeface="Traditional Arabic" panose="02020603050405020304" pitchFamily="18" charset="-78"/>
              </a:rPr>
              <a:t>المرحلة الثانية:</a:t>
            </a:r>
          </a:p>
          <a:p>
            <a:pPr algn="ctr" rtl="1"/>
            <a:r>
              <a:rPr lang="ar-JO" sz="2000" dirty="0">
                <a:latin typeface="Traditional Arabic" panose="02020603050405020304" pitchFamily="18" charset="-78"/>
                <a:cs typeface="Traditional Arabic" panose="02020603050405020304" pitchFamily="18" charset="-78"/>
              </a:rPr>
              <a:t>على كل مجموعة حساب محيط الشكل الهندسي الذي اختارته، إذا كان طول ضلعه </a:t>
            </a:r>
            <a:r>
              <a:rPr lang="en-US" sz="2000" dirty="0">
                <a:latin typeface="Traditional Arabic" panose="02020603050405020304" pitchFamily="18" charset="-78"/>
                <a:cs typeface="Traditional Arabic" panose="02020603050405020304" pitchFamily="18" charset="-78"/>
              </a:rPr>
              <a:t>a</a:t>
            </a:r>
            <a:r>
              <a:rPr lang="ar-JO" sz="2000" dirty="0">
                <a:latin typeface="Traditional Arabic" panose="02020603050405020304" pitchFamily="18" charset="-78"/>
                <a:cs typeface="Traditional Arabic" panose="02020603050405020304" pitchFamily="18" charset="-78"/>
              </a:rPr>
              <a:t>.</a:t>
            </a:r>
            <a:endParaRPr lang="ar-SA" sz="2000" b="1" dirty="0">
              <a:latin typeface="Traditional Arabic" panose="02020603050405020304" pitchFamily="18" charset="-78"/>
              <a:cs typeface="Traditional Arabic" panose="02020603050405020304" pitchFamily="18" charset="-78"/>
            </a:endParaRPr>
          </a:p>
          <a:p>
            <a:pPr marL="0" indent="0" algn="ctr" rtl="1">
              <a:buNone/>
            </a:pPr>
            <a:r>
              <a:rPr lang="ar-SA" sz="2000" b="1" dirty="0">
                <a:latin typeface="Traditional Arabic" panose="02020603050405020304" pitchFamily="18" charset="-78"/>
                <a:cs typeface="Traditional Arabic" panose="02020603050405020304" pitchFamily="18" charset="-78"/>
              </a:rPr>
              <a:t>ملاحظة: على كل فرقة ارفاق رابط الملف الذي قامت بإعداده في الجدول التفاعلي. </a:t>
            </a:r>
          </a:p>
          <a:p>
            <a:pPr marL="0" indent="0" algn="ctr" rtl="1">
              <a:buNone/>
            </a:pPr>
            <a:r>
              <a:rPr lang="ar-SA" sz="2000" b="1" dirty="0">
                <a:latin typeface="Traditional Arabic" panose="02020603050405020304" pitchFamily="18" charset="-78"/>
                <a:cs typeface="Traditional Arabic" panose="02020603050405020304" pitchFamily="18" charset="-78"/>
                <a:hlinkClick r:id="rId2"/>
              </a:rPr>
              <a:t>اضغط هنا </a:t>
            </a:r>
            <a:r>
              <a:rPr lang="ar-SA" sz="2000" b="1" dirty="0">
                <a:latin typeface="Traditional Arabic" panose="02020603050405020304" pitchFamily="18" charset="-78"/>
                <a:cs typeface="Traditional Arabic" panose="02020603050405020304" pitchFamily="18" charset="-78"/>
              </a:rPr>
              <a:t>لرؤية الجدول</a:t>
            </a:r>
            <a:endParaRPr lang="en-US" sz="20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207570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xmlns="" id="{DD7938B9-DB10-4AEF-A703-AF01BA4BF8E2}"/>
              </a:ext>
            </a:extLst>
          </p:cNvPr>
          <p:cNvSpPr>
            <a:spLocks noGrp="1"/>
          </p:cNvSpPr>
          <p:nvPr>
            <p:ph idx="1"/>
          </p:nvPr>
        </p:nvSpPr>
        <p:spPr>
          <a:xfrm>
            <a:off x="1361872" y="2033081"/>
            <a:ext cx="9496627" cy="4289898"/>
          </a:xfrm>
          <a:ln>
            <a:solidFill>
              <a:schemeClr val="tx1"/>
            </a:solidFill>
          </a:ln>
        </p:spPr>
        <p:txBody>
          <a:bodyPr>
            <a:normAutofit fontScale="92500" lnSpcReduction="10000"/>
          </a:bodyPr>
          <a:lstStyle/>
          <a:p>
            <a:pPr marL="0" algn="ctr" rtl="1">
              <a:buNone/>
            </a:pPr>
            <a:r>
              <a:rPr lang="ar-JO" sz="2000" b="1" u="sng" dirty="0">
                <a:ln w="0"/>
                <a:solidFill>
                  <a:srgbClr val="FF0000"/>
                </a:solidFill>
                <a:effectLst>
                  <a:outerShdw blurRad="38100" dist="25400" dir="5400000" algn="ctr" rotWithShape="0">
                    <a:srgbClr val="6E747A">
                      <a:alpha val="43000"/>
                    </a:srgbClr>
                  </a:outerShdw>
                </a:effectLst>
                <a:latin typeface="Traditional Arabic" panose="02020603050405020304" pitchFamily="18" charset="-78"/>
                <a:cs typeface="Traditional Arabic" panose="02020603050405020304" pitchFamily="18" charset="-78"/>
              </a:rPr>
              <a:t>المرحلة الثالثة:</a:t>
            </a:r>
          </a:p>
          <a:p>
            <a:pPr marL="0" lvl="0" indent="0" algn="ctr" rtl="1">
              <a:lnSpc>
                <a:spcPct val="100000"/>
              </a:lnSpc>
              <a:buNone/>
            </a:pPr>
            <a:r>
              <a:rPr lang="ar-JO" sz="2000" dirty="0">
                <a:latin typeface="Traditional Arabic" panose="02020603050405020304" pitchFamily="18" charset="-78"/>
                <a:cs typeface="Traditional Arabic" panose="02020603050405020304" pitchFamily="18" charset="-78"/>
              </a:rPr>
              <a:t>نريد أن نبحث بمواقع شبكة الانترنت المختلفة عن قانون حساب مساحة الشكل الذي اخترناه. </a:t>
            </a:r>
          </a:p>
          <a:p>
            <a:pPr marL="384048" lvl="2" indent="0" algn="ctr" rtl="1">
              <a:lnSpc>
                <a:spcPct val="100000"/>
              </a:lnSpc>
              <a:buNone/>
            </a:pPr>
            <a:r>
              <a:rPr lang="ar-JO" dirty="0">
                <a:latin typeface="Traditional Arabic" panose="02020603050405020304" pitchFamily="18" charset="-78"/>
                <a:cs typeface="Traditional Arabic" panose="02020603050405020304" pitchFamily="18" charset="-78"/>
              </a:rPr>
              <a:t>- بحسب نص القانون الذي وجدتموه بماذا تتعلق مساحة الشكل؟ هل تتعلق بطول ضلع الشكل فقط؟ أم أنها تتعلق بأمور أخرى؟ </a:t>
            </a:r>
          </a:p>
          <a:p>
            <a:pPr marL="384048" lvl="2" indent="0" algn="ctr" rtl="1">
              <a:lnSpc>
                <a:spcPct val="100000"/>
              </a:lnSpc>
              <a:buNone/>
            </a:pPr>
            <a:r>
              <a:rPr lang="ar-JO" dirty="0">
                <a:latin typeface="Traditional Arabic" panose="02020603050405020304" pitchFamily="18" charset="-78"/>
                <a:cs typeface="Traditional Arabic" panose="02020603050405020304" pitchFamily="18" charset="-78"/>
              </a:rPr>
              <a:t>- هل يمكنكم إيجاد صياغة للقانون بحيث يحوي مجهول واحد فقط؟</a:t>
            </a:r>
          </a:p>
          <a:p>
            <a:pPr marL="0" lvl="2" indent="-91440" algn="ctr" rtl="1">
              <a:spcBef>
                <a:spcPts val="1200"/>
              </a:spcBef>
              <a:spcAft>
                <a:spcPts val="200"/>
              </a:spcAft>
              <a:buSzPct val="100000"/>
              <a:buNone/>
            </a:pPr>
            <a:r>
              <a:rPr lang="ar-JO" b="1" u="sng" dirty="0">
                <a:ln w="0"/>
                <a:solidFill>
                  <a:srgbClr val="FF0000"/>
                </a:solidFill>
                <a:effectLst>
                  <a:outerShdw blurRad="38100" dist="25400" dir="5400000" algn="ctr" rotWithShape="0">
                    <a:srgbClr val="6E747A">
                      <a:alpha val="43000"/>
                    </a:srgbClr>
                  </a:outerShdw>
                </a:effectLst>
                <a:latin typeface="Traditional Arabic" panose="02020603050405020304" pitchFamily="18" charset="-78"/>
                <a:cs typeface="Traditional Arabic" panose="02020603050405020304" pitchFamily="18" charset="-78"/>
              </a:rPr>
              <a:t>المرحلة الرابعة:</a:t>
            </a:r>
          </a:p>
          <a:p>
            <a:pPr marL="0" lvl="0" indent="0" algn="ctr" rtl="1">
              <a:buNone/>
            </a:pPr>
            <a:r>
              <a:rPr lang="ar-JO" sz="2000" dirty="0">
                <a:latin typeface="Traditional Arabic" panose="02020603050405020304" pitchFamily="18" charset="-78"/>
                <a:cs typeface="Traditional Arabic" panose="02020603050405020304" pitchFamily="18" charset="-78"/>
              </a:rPr>
              <a:t>نريد استنتاج نوعية العلاقة الموجودة بين محيط ومساحة الشكل، هل مساحة الشكل أكبر من محيطه دائماً أم أن العلاقة ترتبط بأمور أخرى تختلف عن طول ضلع الشكل؟ (يمكنكم الاستعانة </a:t>
            </a:r>
            <a:r>
              <a:rPr lang="ar-JO" sz="2000" dirty="0" err="1">
                <a:latin typeface="Traditional Arabic" panose="02020603050405020304" pitchFamily="18" charset="-78"/>
                <a:cs typeface="Traditional Arabic" panose="02020603050405020304" pitchFamily="18" charset="-78"/>
                <a:hlinkClick r:id="rId2"/>
              </a:rPr>
              <a:t>بالابلت</a:t>
            </a:r>
            <a:r>
              <a:rPr lang="ar-JO" sz="2000" dirty="0">
                <a:latin typeface="Traditional Arabic" panose="02020603050405020304" pitchFamily="18" charset="-78"/>
                <a:cs typeface="Traditional Arabic" panose="02020603050405020304" pitchFamily="18" charset="-78"/>
              </a:rPr>
              <a:t> المرفق)</a:t>
            </a:r>
          </a:p>
          <a:p>
            <a:pPr marL="0" lvl="0" indent="0" algn="ctr" rtl="1">
              <a:buNone/>
            </a:pPr>
            <a:r>
              <a:rPr lang="ar-JO" sz="2000" dirty="0">
                <a:latin typeface="Traditional Arabic" panose="02020603050405020304" pitchFamily="18" charset="-78"/>
                <a:cs typeface="Traditional Arabic" panose="02020603050405020304" pitchFamily="18" charset="-78"/>
              </a:rPr>
              <a:t>نريد صياغة فرضية حول تلك العلاقة التي تم استنتاجها... وعرض تلك الفرضية داخل عرض محوسب.</a:t>
            </a:r>
            <a:endParaRPr lang="ar-SA" sz="2000" dirty="0">
              <a:latin typeface="Traditional Arabic" panose="02020603050405020304" pitchFamily="18" charset="-78"/>
              <a:cs typeface="Traditional Arabic" panose="02020603050405020304" pitchFamily="18" charset="-78"/>
            </a:endParaRPr>
          </a:p>
          <a:p>
            <a:pPr marL="0" lvl="0" indent="0" algn="ctr" rtl="1">
              <a:buNone/>
            </a:pPr>
            <a:endParaRPr lang="ar-SA" sz="2000" dirty="0">
              <a:latin typeface="Traditional Arabic" panose="02020603050405020304" pitchFamily="18" charset="-78"/>
              <a:cs typeface="Traditional Arabic" panose="02020603050405020304" pitchFamily="18" charset="-78"/>
            </a:endParaRPr>
          </a:p>
          <a:p>
            <a:pPr marL="0" indent="0" algn="ctr" rtl="1">
              <a:buNone/>
            </a:pPr>
            <a:r>
              <a:rPr lang="ar-SA" sz="2000" b="1" dirty="0">
                <a:latin typeface="Traditional Arabic" panose="02020603050405020304" pitchFamily="18" charset="-78"/>
                <a:cs typeface="Traditional Arabic" panose="02020603050405020304" pitchFamily="18" charset="-78"/>
              </a:rPr>
              <a:t>ملاحظة: على كل فرقة ارفاق رابط الملف الذي قامت بإعداده في الجدول التفاعلي. </a:t>
            </a:r>
          </a:p>
          <a:p>
            <a:pPr marL="0" indent="0" algn="ctr" rtl="1">
              <a:buNone/>
            </a:pPr>
            <a:r>
              <a:rPr lang="ar-SA" sz="2000" b="1" dirty="0">
                <a:latin typeface="Traditional Arabic" panose="02020603050405020304" pitchFamily="18" charset="-78"/>
                <a:cs typeface="Traditional Arabic" panose="02020603050405020304" pitchFamily="18" charset="-78"/>
                <a:hlinkClick r:id="rId3"/>
              </a:rPr>
              <a:t>اضغط هنا </a:t>
            </a:r>
            <a:r>
              <a:rPr lang="ar-SA" sz="2000" b="1" dirty="0">
                <a:latin typeface="Traditional Arabic" panose="02020603050405020304" pitchFamily="18" charset="-78"/>
                <a:cs typeface="Traditional Arabic" panose="02020603050405020304" pitchFamily="18" charset="-78"/>
              </a:rPr>
              <a:t>لرؤية الجدول</a:t>
            </a:r>
            <a:endParaRPr lang="en-US" sz="2000" b="1" dirty="0">
              <a:latin typeface="Traditional Arabic" panose="02020603050405020304" pitchFamily="18" charset="-78"/>
              <a:cs typeface="Traditional Arabic" panose="02020603050405020304" pitchFamily="18" charset="-78"/>
            </a:endParaRPr>
          </a:p>
          <a:p>
            <a:pPr marL="0" lvl="0" indent="0" algn="ctr" rtl="1">
              <a:buNone/>
            </a:pPr>
            <a:endParaRPr lang="ar-JO" sz="2000" dirty="0">
              <a:latin typeface="Traditional Arabic" panose="02020603050405020304" pitchFamily="18" charset="-78"/>
              <a:cs typeface="Traditional Arabic" panose="02020603050405020304" pitchFamily="18" charset="-78"/>
            </a:endParaRPr>
          </a:p>
          <a:p>
            <a:pPr marL="0" indent="0" algn="ctr" rtl="1">
              <a:buNone/>
            </a:pPr>
            <a:endParaRPr lang="en-US" sz="20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1242192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מציין מיקום תוכן 3"/>
          <p:cNvGraphicFramePr>
            <a:graphicFrameLocks/>
          </p:cNvGraphicFramePr>
          <p:nvPr>
            <p:extLst/>
          </p:nvPr>
        </p:nvGraphicFramePr>
        <p:xfrm>
          <a:off x="520701" y="92164"/>
          <a:ext cx="11163299" cy="6248400"/>
        </p:xfrm>
        <a:graphic>
          <a:graphicData uri="http://schemas.openxmlformats.org/drawingml/2006/table">
            <a:tbl>
              <a:tblPr rtl="1">
                <a:tableStyleId>{22838BEF-8BB2-4498-84A7-C5851F593DF1}</a:tableStyleId>
              </a:tblPr>
              <a:tblGrid>
                <a:gridCol w="1442892">
                  <a:extLst>
                    <a:ext uri="{9D8B030D-6E8A-4147-A177-3AD203B41FA5}">
                      <a16:colId xmlns:a16="http://schemas.microsoft.com/office/drawing/2014/main" xmlns="" val="20000"/>
                    </a:ext>
                  </a:extLst>
                </a:gridCol>
                <a:gridCol w="7435622">
                  <a:extLst>
                    <a:ext uri="{9D8B030D-6E8A-4147-A177-3AD203B41FA5}">
                      <a16:colId xmlns:a16="http://schemas.microsoft.com/office/drawing/2014/main" xmlns="" val="20001"/>
                    </a:ext>
                  </a:extLst>
                </a:gridCol>
                <a:gridCol w="2284785">
                  <a:extLst>
                    <a:ext uri="{9D8B030D-6E8A-4147-A177-3AD203B41FA5}">
                      <a16:colId xmlns:a16="http://schemas.microsoft.com/office/drawing/2014/main" xmlns="" val="20002"/>
                    </a:ext>
                  </a:extLst>
                </a:gridCol>
              </a:tblGrid>
              <a:tr h="0">
                <a:tc>
                  <a:txBody>
                    <a:bodyPr/>
                    <a:lstStyle/>
                    <a:p>
                      <a:pPr algn="ctr" rtl="0"/>
                      <a:r>
                        <a:rPr lang="ar-SA" sz="2800" b="1" dirty="0">
                          <a:effectLst/>
                          <a:latin typeface="Traditional Arabic" panose="02020603050405020304" pitchFamily="18" charset="-78"/>
                          <a:cs typeface="Traditional Arabic" panose="02020603050405020304" pitchFamily="18" charset="-78"/>
                        </a:rPr>
                        <a:t>المجموعات</a:t>
                      </a:r>
                    </a:p>
                  </a:txBody>
                  <a:tcPr anchor="ctr">
                    <a:solidFill>
                      <a:srgbClr val="A46E46"/>
                    </a:solidFill>
                  </a:tcPr>
                </a:tc>
                <a:tc>
                  <a:txBody>
                    <a:bodyPr/>
                    <a:lstStyle/>
                    <a:p>
                      <a:pPr algn="ctr" rtl="0"/>
                      <a:r>
                        <a:rPr lang="ar-SA" sz="2800" b="1" dirty="0">
                          <a:effectLst/>
                          <a:latin typeface="Traditional Arabic" panose="02020603050405020304" pitchFamily="18" charset="-78"/>
                          <a:cs typeface="Traditional Arabic" panose="02020603050405020304" pitchFamily="18" charset="-78"/>
                        </a:rPr>
                        <a:t>المهمة</a:t>
                      </a:r>
                    </a:p>
                  </a:txBody>
                  <a:tcPr anchor="ctr">
                    <a:solidFill>
                      <a:schemeClr val="accent4">
                        <a:lumMod val="20000"/>
                        <a:lumOff val="80000"/>
                      </a:schemeClr>
                    </a:solidFill>
                  </a:tcPr>
                </a:tc>
                <a:tc>
                  <a:txBody>
                    <a:bodyPr/>
                    <a:lstStyle/>
                    <a:p>
                      <a:pPr algn="ctr" rtl="0"/>
                      <a:r>
                        <a:rPr lang="ar-SA" sz="2800" b="1" dirty="0">
                          <a:effectLst/>
                          <a:latin typeface="Traditional Arabic" panose="02020603050405020304" pitchFamily="18" charset="-78"/>
                          <a:cs typeface="Traditional Arabic" panose="02020603050405020304" pitchFamily="18" charset="-78"/>
                        </a:rPr>
                        <a:t>المواقع</a:t>
                      </a:r>
                    </a:p>
                  </a:txBody>
                  <a:tcPr anchor="ctr">
                    <a:solidFill>
                      <a:schemeClr val="bg1"/>
                    </a:solidFill>
                  </a:tcPr>
                </a:tc>
                <a:extLst>
                  <a:ext uri="{0D108BD9-81ED-4DB2-BD59-A6C34878D82A}">
                    <a16:rowId xmlns:a16="http://schemas.microsoft.com/office/drawing/2014/main" xmlns="" val="10000"/>
                  </a:ext>
                </a:extLst>
              </a:tr>
              <a:tr h="0">
                <a:tc>
                  <a:txBody>
                    <a:bodyPr/>
                    <a:lstStyle/>
                    <a:p>
                      <a:pPr algn="ctr" rtl="0"/>
                      <a:r>
                        <a:rPr lang="ar-SA" sz="2200" b="1" dirty="0">
                          <a:effectLst/>
                          <a:latin typeface="Traditional Arabic" panose="02020603050405020304" pitchFamily="18" charset="-78"/>
                          <a:cs typeface="Traditional Arabic" panose="02020603050405020304" pitchFamily="18" charset="-78"/>
                        </a:rPr>
                        <a:t>الأولى</a:t>
                      </a:r>
                    </a:p>
                  </a:txBody>
                  <a:tcPr anchor="ctr">
                    <a:solidFill>
                      <a:srgbClr val="FF0000"/>
                    </a:solidFill>
                  </a:tcPr>
                </a:tc>
                <a:tc>
                  <a:txBody>
                    <a:bodyPr/>
                    <a:lstStyle/>
                    <a:p>
                      <a:pPr algn="r" rtl="1"/>
                      <a:r>
                        <a:rPr lang="ar-JO" sz="2200" b="1" dirty="0">
                          <a:solidFill>
                            <a:srgbClr val="FF0000"/>
                          </a:solidFill>
                          <a:latin typeface="Traditional Arabic" panose="02020603050405020304" pitchFamily="18" charset="-78"/>
                          <a:cs typeface="Traditional Arabic" panose="02020603050405020304" pitchFamily="18" charset="-78"/>
                        </a:rPr>
                        <a:t>إيجاد معلومات شاملة حول المثلث متساوي </a:t>
                      </a:r>
                      <a:r>
                        <a:rPr lang="ar-SA" sz="2200" b="1" dirty="0">
                          <a:solidFill>
                            <a:srgbClr val="FF0000"/>
                          </a:solidFill>
                          <a:latin typeface="Traditional Arabic" panose="02020603050405020304" pitchFamily="18" charset="-78"/>
                          <a:cs typeface="Traditional Arabic" panose="02020603050405020304" pitchFamily="18" charset="-78"/>
                        </a:rPr>
                        <a:t>الاضلاع.</a:t>
                      </a:r>
                    </a:p>
                    <a:p>
                      <a:pPr marL="0" marR="0" lvl="1" indent="0" algn="r" defTabSz="914400" rtl="1" eaLnBrk="1" fontAlgn="auto" latinLnBrk="0" hangingPunct="1">
                        <a:lnSpc>
                          <a:spcPct val="100000"/>
                        </a:lnSpc>
                        <a:spcBef>
                          <a:spcPts val="0"/>
                        </a:spcBef>
                        <a:spcAft>
                          <a:spcPts val="0"/>
                        </a:spcAft>
                        <a:buClrTx/>
                        <a:buSzTx/>
                        <a:buFontTx/>
                        <a:buNone/>
                        <a:tabLst/>
                        <a:defRPr/>
                      </a:pPr>
                      <a:r>
                        <a:rPr lang="ar-SA" sz="2200" b="1" dirty="0">
                          <a:solidFill>
                            <a:srgbClr val="7030A0"/>
                          </a:solidFill>
                          <a:latin typeface="Traditional Arabic" panose="02020603050405020304" pitchFamily="18" charset="-78"/>
                          <a:cs typeface="Traditional Arabic" panose="02020603050405020304" pitchFamily="18" charset="-78"/>
                        </a:rPr>
                        <a:t>قانون </a:t>
                      </a:r>
                      <a:r>
                        <a:rPr lang="ar-SA" altLang="he-IL" sz="2200" b="1" dirty="0">
                          <a:solidFill>
                            <a:srgbClr val="7030A0"/>
                          </a:solidFill>
                          <a:latin typeface="Traditional Arabic" panose="02020603050405020304" pitchFamily="18" charset="-78"/>
                          <a:cs typeface="Traditional Arabic" panose="02020603050405020304" pitchFamily="18" charset="-78"/>
                        </a:rPr>
                        <a:t>قياس مجموع زوايا المضلع ، والزاوية الداخلية في المضلع</a:t>
                      </a:r>
                      <a:endParaRPr lang="ar-SA" sz="2200" b="1" dirty="0">
                        <a:solidFill>
                          <a:srgbClr val="FF0000"/>
                        </a:solidFill>
                        <a:latin typeface="Traditional Arabic" panose="02020603050405020304" pitchFamily="18" charset="-78"/>
                        <a:cs typeface="Traditional Arabic" panose="02020603050405020304" pitchFamily="18" charset="-78"/>
                      </a:endParaRPr>
                    </a:p>
                    <a:p>
                      <a:pPr marL="0" marR="0" indent="0" algn="r" defTabSz="914400" rtl="1" eaLnBrk="1" fontAlgn="auto" latinLnBrk="0" hangingPunct="1">
                        <a:lnSpc>
                          <a:spcPct val="100000"/>
                        </a:lnSpc>
                        <a:spcBef>
                          <a:spcPts val="0"/>
                        </a:spcBef>
                        <a:spcAft>
                          <a:spcPts val="0"/>
                        </a:spcAft>
                        <a:buClrTx/>
                        <a:buSzTx/>
                        <a:buFontTx/>
                        <a:buNone/>
                        <a:tabLst/>
                        <a:defRPr/>
                      </a:pPr>
                      <a:r>
                        <a:rPr lang="ar-JO" sz="2200" b="1" dirty="0">
                          <a:solidFill>
                            <a:srgbClr val="00B050"/>
                          </a:solidFill>
                          <a:latin typeface="Traditional Arabic" panose="02020603050405020304" pitchFamily="18" charset="-78"/>
                          <a:cs typeface="Traditional Arabic" panose="02020603050405020304" pitchFamily="18" charset="-78"/>
                        </a:rPr>
                        <a:t>حساب محيط </a:t>
                      </a:r>
                      <a:r>
                        <a:rPr lang="ar-SA" sz="2200" b="1" dirty="0">
                          <a:solidFill>
                            <a:srgbClr val="00B050"/>
                          </a:solidFill>
                          <a:latin typeface="Traditional Arabic" panose="02020603050405020304" pitchFamily="18" charset="-78"/>
                          <a:cs typeface="Traditional Arabic" panose="02020603050405020304" pitchFamily="18" charset="-78"/>
                        </a:rPr>
                        <a:t>المضلع</a:t>
                      </a:r>
                      <a:r>
                        <a:rPr lang="ar-JO" sz="2200" b="1" dirty="0">
                          <a:solidFill>
                            <a:srgbClr val="00B050"/>
                          </a:solidFill>
                          <a:latin typeface="Traditional Arabic" panose="02020603050405020304" pitchFamily="18" charset="-78"/>
                          <a:cs typeface="Traditional Arabic" panose="02020603050405020304" pitchFamily="18" charset="-78"/>
                        </a:rPr>
                        <a:t> الذي اختارته، إذا كان طول ضلعه</a:t>
                      </a:r>
                      <a:r>
                        <a:rPr lang="ar-SA" sz="2200" b="1" dirty="0">
                          <a:solidFill>
                            <a:srgbClr val="00B050"/>
                          </a:solidFill>
                          <a:latin typeface="Traditional Arabic" panose="02020603050405020304" pitchFamily="18" charset="-78"/>
                          <a:cs typeface="Traditional Arabic" panose="02020603050405020304" pitchFamily="18" charset="-78"/>
                        </a:rPr>
                        <a:t> </a:t>
                      </a:r>
                      <a:r>
                        <a:rPr lang="en-US" sz="2200" b="1" dirty="0">
                          <a:solidFill>
                            <a:srgbClr val="00B050"/>
                          </a:solidFill>
                          <a:latin typeface="Traditional Arabic" panose="02020603050405020304" pitchFamily="18" charset="-78"/>
                          <a:cs typeface="Traditional Arabic" panose="02020603050405020304" pitchFamily="18" charset="-78"/>
                        </a:rPr>
                        <a:t>a</a:t>
                      </a:r>
                      <a:r>
                        <a:rPr lang="ar-SA" sz="2200" b="1" dirty="0">
                          <a:solidFill>
                            <a:srgbClr val="00B050"/>
                          </a:solidFill>
                          <a:latin typeface="Traditional Arabic" panose="02020603050405020304" pitchFamily="18" charset="-78"/>
                          <a:cs typeface="Traditional Arabic" panose="02020603050405020304" pitchFamily="18" charset="-78"/>
                        </a:rPr>
                        <a:t>.</a:t>
                      </a:r>
                      <a:endParaRPr lang="en-US" sz="2200" b="1" dirty="0">
                        <a:solidFill>
                          <a:srgbClr val="00B050"/>
                        </a:solidFill>
                        <a:latin typeface="Traditional Arabic" panose="02020603050405020304" pitchFamily="18" charset="-78"/>
                        <a:cs typeface="Traditional Arabic" panose="02020603050405020304" pitchFamily="18" charset="-78"/>
                      </a:endParaRPr>
                    </a:p>
                    <a:p>
                      <a:pPr marL="0" marR="0" indent="0" algn="r" defTabSz="914400" rtl="1" eaLnBrk="1" fontAlgn="auto" latinLnBrk="0" hangingPunct="1">
                        <a:lnSpc>
                          <a:spcPct val="100000"/>
                        </a:lnSpc>
                        <a:spcBef>
                          <a:spcPts val="0"/>
                        </a:spcBef>
                        <a:spcAft>
                          <a:spcPts val="0"/>
                        </a:spcAft>
                        <a:buClrTx/>
                        <a:buSzTx/>
                        <a:buFontTx/>
                        <a:buNone/>
                        <a:tabLst/>
                        <a:defRPr/>
                      </a:pPr>
                      <a:r>
                        <a:rPr lang="ar-JO" sz="2200" b="1" dirty="0">
                          <a:solidFill>
                            <a:srgbClr val="00B0F0"/>
                          </a:solidFill>
                          <a:latin typeface="Traditional Arabic" panose="02020603050405020304" pitchFamily="18" charset="-78"/>
                          <a:cs typeface="Traditional Arabic" panose="02020603050405020304" pitchFamily="18" charset="-78"/>
                        </a:rPr>
                        <a:t>قانون حساب مساحة</a:t>
                      </a:r>
                      <a:r>
                        <a:rPr lang="he-IL" sz="2200" b="1" dirty="0">
                          <a:solidFill>
                            <a:srgbClr val="00B0F0"/>
                          </a:solidFill>
                          <a:latin typeface="Traditional Arabic" panose="02020603050405020304" pitchFamily="18" charset="-78"/>
                          <a:cs typeface="Traditional Arabic" panose="02020603050405020304" pitchFamily="18" charset="-78"/>
                        </a:rPr>
                        <a:t> </a:t>
                      </a:r>
                      <a:r>
                        <a:rPr lang="ar-SA" sz="2200" b="1" dirty="0">
                          <a:solidFill>
                            <a:srgbClr val="00B0F0"/>
                          </a:solidFill>
                          <a:latin typeface="Traditional Arabic" panose="02020603050405020304" pitchFamily="18" charset="-78"/>
                          <a:cs typeface="Traditional Arabic" panose="02020603050405020304" pitchFamily="18" charset="-78"/>
                        </a:rPr>
                        <a:t>المضلع</a:t>
                      </a:r>
                      <a:r>
                        <a:rPr lang="ar-SA" sz="2200" b="1" baseline="0" dirty="0">
                          <a:solidFill>
                            <a:srgbClr val="00B0F0"/>
                          </a:solidFill>
                          <a:latin typeface="Traditional Arabic" panose="02020603050405020304" pitchFamily="18" charset="-78"/>
                          <a:cs typeface="Traditional Arabic" panose="02020603050405020304" pitchFamily="18" charset="-78"/>
                        </a:rPr>
                        <a:t> الذي اخترته.</a:t>
                      </a:r>
                      <a:endParaRPr lang="ar-SA" sz="2200" b="1" dirty="0">
                        <a:solidFill>
                          <a:srgbClr val="00B0F0"/>
                        </a:solidFill>
                        <a:effectLst/>
                        <a:latin typeface="Traditional Arabic" panose="02020603050405020304" pitchFamily="18" charset="-78"/>
                        <a:cs typeface="Traditional Arabic" panose="02020603050405020304" pitchFamily="18" charset="-78"/>
                      </a:endParaRPr>
                    </a:p>
                  </a:txBody>
                  <a:tcPr anchor="ctr"/>
                </a:tc>
                <a:tc>
                  <a:txBody>
                    <a:bodyPr/>
                    <a:lstStyle/>
                    <a:p>
                      <a:pPr algn="ctr" rtl="0"/>
                      <a:r>
                        <a:rPr lang="ar-SA" sz="2200" b="1" u="none" strike="noStrike" dirty="0">
                          <a:effectLst/>
                          <a:latin typeface="Traditional Arabic" panose="02020603050405020304" pitchFamily="18" charset="-78"/>
                          <a:cs typeface="Traditional Arabic" panose="02020603050405020304" pitchFamily="18" charset="-78"/>
                          <a:hlinkClick r:id="rId2"/>
                        </a:rPr>
                        <a:t>الرابط الأول</a:t>
                      </a:r>
                      <a:endParaRPr lang="ar-JO" sz="2200" b="1" u="none" strike="noStrike" dirty="0">
                        <a:effectLst/>
                        <a:latin typeface="Traditional Arabic" panose="02020603050405020304" pitchFamily="18" charset="-78"/>
                        <a:cs typeface="Traditional Arabic" panose="02020603050405020304" pitchFamily="18" charset="-78"/>
                      </a:endParaRPr>
                    </a:p>
                    <a:p>
                      <a:pPr marL="0" marR="0" indent="0" algn="ctr" defTabSz="914400" rtl="0" eaLnBrk="1" fontAlgn="auto" latinLnBrk="0" hangingPunct="1">
                        <a:lnSpc>
                          <a:spcPct val="100000"/>
                        </a:lnSpc>
                        <a:spcBef>
                          <a:spcPts val="0"/>
                        </a:spcBef>
                        <a:spcAft>
                          <a:spcPts val="0"/>
                        </a:spcAft>
                        <a:buClrTx/>
                        <a:buSzTx/>
                        <a:buFontTx/>
                        <a:buNone/>
                        <a:tabLst/>
                        <a:defRPr/>
                      </a:pPr>
                      <a:r>
                        <a:rPr lang="ar-SA" sz="2200" b="1" u="none" strike="noStrike" dirty="0">
                          <a:effectLst/>
                          <a:latin typeface="Traditional Arabic" panose="02020603050405020304" pitchFamily="18" charset="-78"/>
                          <a:cs typeface="Traditional Arabic" panose="02020603050405020304" pitchFamily="18" charset="-78"/>
                          <a:hlinkClick r:id="rId3"/>
                        </a:rPr>
                        <a:t>الرابط الثاني</a:t>
                      </a:r>
                      <a:endParaRPr lang="ar-SA" sz="2200" b="1" dirty="0">
                        <a:effectLst/>
                        <a:latin typeface="Traditional Arabic" panose="02020603050405020304" pitchFamily="18" charset="-78"/>
                        <a:cs typeface="Traditional Arabic" panose="02020603050405020304" pitchFamily="18" charset="-78"/>
                      </a:endParaRPr>
                    </a:p>
                    <a:p>
                      <a:pPr marL="0" marR="0" indent="0" algn="ctr" defTabSz="914400" rtl="0" eaLnBrk="1" fontAlgn="auto" latinLnBrk="0" hangingPunct="1">
                        <a:lnSpc>
                          <a:spcPct val="100000"/>
                        </a:lnSpc>
                        <a:spcBef>
                          <a:spcPts val="0"/>
                        </a:spcBef>
                        <a:spcAft>
                          <a:spcPts val="0"/>
                        </a:spcAft>
                        <a:buClrTx/>
                        <a:buSzTx/>
                        <a:buFontTx/>
                        <a:buNone/>
                        <a:tabLst/>
                        <a:defRPr/>
                      </a:pPr>
                      <a:r>
                        <a:rPr lang="ar-SA" sz="2200" b="1" u="none" strike="noStrike" dirty="0">
                          <a:effectLst/>
                          <a:latin typeface="Traditional Arabic" panose="02020603050405020304" pitchFamily="18" charset="-78"/>
                          <a:cs typeface="Traditional Arabic" panose="02020603050405020304" pitchFamily="18" charset="-78"/>
                          <a:hlinkClick r:id="rId4"/>
                        </a:rPr>
                        <a:t>الرابط الثالث</a:t>
                      </a:r>
                      <a:endParaRPr lang="ar-SA" sz="2200" b="1" u="none" strike="noStrike" dirty="0">
                        <a:effectLst/>
                        <a:latin typeface="Traditional Arabic" panose="02020603050405020304" pitchFamily="18" charset="-78"/>
                        <a:cs typeface="Traditional Arabic" panose="02020603050405020304" pitchFamily="18" charset="-78"/>
                      </a:endParaRPr>
                    </a:p>
                    <a:p>
                      <a:pPr marL="0" marR="0" indent="0" algn="ctr" defTabSz="914400" rtl="0" eaLnBrk="1" fontAlgn="auto" latinLnBrk="0" hangingPunct="1">
                        <a:lnSpc>
                          <a:spcPct val="100000"/>
                        </a:lnSpc>
                        <a:spcBef>
                          <a:spcPts val="0"/>
                        </a:spcBef>
                        <a:spcAft>
                          <a:spcPts val="0"/>
                        </a:spcAft>
                        <a:buClrTx/>
                        <a:buSzTx/>
                        <a:buFontTx/>
                        <a:buNone/>
                        <a:tabLst/>
                        <a:defRPr/>
                      </a:pPr>
                      <a:r>
                        <a:rPr lang="ar-SA" sz="2200" b="1" u="none" strike="noStrike" dirty="0">
                          <a:effectLst/>
                          <a:latin typeface="Traditional Arabic" panose="02020603050405020304" pitchFamily="18" charset="-78"/>
                          <a:cs typeface="Traditional Arabic" panose="02020603050405020304" pitchFamily="18" charset="-78"/>
                          <a:hlinkClick r:id="rId5"/>
                        </a:rPr>
                        <a:t>الرابط الرابع</a:t>
                      </a:r>
                      <a:endParaRPr lang="ar-SA" sz="2200" b="1" dirty="0">
                        <a:effectLst/>
                        <a:latin typeface="Traditional Arabic" panose="02020603050405020304" pitchFamily="18" charset="-78"/>
                        <a:cs typeface="Traditional Arabic" panose="02020603050405020304" pitchFamily="18" charset="-78"/>
                      </a:endParaRPr>
                    </a:p>
                  </a:txBody>
                  <a:tcPr anchor="ctr"/>
                </a:tc>
                <a:extLst>
                  <a:ext uri="{0D108BD9-81ED-4DB2-BD59-A6C34878D82A}">
                    <a16:rowId xmlns:a16="http://schemas.microsoft.com/office/drawing/2014/main" xmlns="" val="10001"/>
                  </a:ext>
                </a:extLst>
              </a:tr>
              <a:tr h="0">
                <a:tc>
                  <a:txBody>
                    <a:bodyPr/>
                    <a:lstStyle/>
                    <a:p>
                      <a:pPr algn="ctr" rtl="0"/>
                      <a:r>
                        <a:rPr lang="ar-SA" sz="2200" b="1" dirty="0">
                          <a:effectLst/>
                          <a:latin typeface="Traditional Arabic" panose="02020603050405020304" pitchFamily="18" charset="-78"/>
                          <a:cs typeface="Traditional Arabic" panose="02020603050405020304" pitchFamily="18" charset="-78"/>
                        </a:rPr>
                        <a:t>الثانية</a:t>
                      </a:r>
                    </a:p>
                  </a:txBody>
                  <a:tcPr anchor="ctr">
                    <a:solidFill>
                      <a:srgbClr val="92D050"/>
                    </a:solidFill>
                  </a:tcPr>
                </a:tc>
                <a:tc>
                  <a:txBody>
                    <a:bodyPr/>
                    <a:lstStyle/>
                    <a:p>
                      <a:pPr algn="r" rtl="1"/>
                      <a:r>
                        <a:rPr lang="ar-JO" sz="2200" b="1" dirty="0">
                          <a:solidFill>
                            <a:srgbClr val="FF0000"/>
                          </a:solidFill>
                          <a:latin typeface="Traditional Arabic" panose="02020603050405020304" pitchFamily="18" charset="-78"/>
                          <a:cs typeface="Traditional Arabic" panose="02020603050405020304" pitchFamily="18" charset="-78"/>
                        </a:rPr>
                        <a:t>إيجاد معلومات شاملة حول </a:t>
                      </a:r>
                      <a:r>
                        <a:rPr lang="ar-SA" sz="2200" b="1" dirty="0">
                          <a:solidFill>
                            <a:srgbClr val="FF0000"/>
                          </a:solidFill>
                          <a:latin typeface="Traditional Arabic" panose="02020603050405020304" pitchFamily="18" charset="-78"/>
                          <a:cs typeface="Traditional Arabic" panose="02020603050405020304" pitchFamily="18" charset="-78"/>
                        </a:rPr>
                        <a:t>المربع.</a:t>
                      </a:r>
                    </a:p>
                    <a:p>
                      <a:pPr marL="0" marR="0" lvl="1" indent="0" algn="r" defTabSz="914400" rtl="1" eaLnBrk="1" fontAlgn="auto" latinLnBrk="0" hangingPunct="1">
                        <a:lnSpc>
                          <a:spcPct val="100000"/>
                        </a:lnSpc>
                        <a:spcBef>
                          <a:spcPts val="0"/>
                        </a:spcBef>
                        <a:spcAft>
                          <a:spcPts val="0"/>
                        </a:spcAft>
                        <a:buClrTx/>
                        <a:buSzTx/>
                        <a:buFontTx/>
                        <a:buNone/>
                        <a:tabLst/>
                        <a:defRPr/>
                      </a:pPr>
                      <a:r>
                        <a:rPr lang="ar-SA" sz="2200" b="1" dirty="0">
                          <a:solidFill>
                            <a:srgbClr val="7030A0"/>
                          </a:solidFill>
                          <a:latin typeface="Traditional Arabic" panose="02020603050405020304" pitchFamily="18" charset="-78"/>
                          <a:cs typeface="Traditional Arabic" panose="02020603050405020304" pitchFamily="18" charset="-78"/>
                        </a:rPr>
                        <a:t>قانون </a:t>
                      </a:r>
                      <a:r>
                        <a:rPr lang="ar-SA" altLang="he-IL" sz="2200" b="1" dirty="0">
                          <a:solidFill>
                            <a:srgbClr val="7030A0"/>
                          </a:solidFill>
                          <a:latin typeface="Traditional Arabic" panose="02020603050405020304" pitchFamily="18" charset="-78"/>
                          <a:cs typeface="Traditional Arabic" panose="02020603050405020304" pitchFamily="18" charset="-78"/>
                        </a:rPr>
                        <a:t>قياس مجموع زوايا المضلع ، والزاوية الداخلية في المضلع</a:t>
                      </a:r>
                      <a:endParaRPr lang="ar-SA" sz="2200" b="1" dirty="0">
                        <a:solidFill>
                          <a:srgbClr val="FF0000"/>
                        </a:solidFill>
                        <a:latin typeface="Traditional Arabic" panose="02020603050405020304" pitchFamily="18" charset="-78"/>
                        <a:cs typeface="Traditional Arabic" panose="02020603050405020304" pitchFamily="18" charset="-78"/>
                      </a:endParaRPr>
                    </a:p>
                    <a:p>
                      <a:pPr marL="0" marR="0" indent="0" algn="r" defTabSz="914400" rtl="1" eaLnBrk="1" fontAlgn="auto" latinLnBrk="0" hangingPunct="1">
                        <a:lnSpc>
                          <a:spcPct val="100000"/>
                        </a:lnSpc>
                        <a:spcBef>
                          <a:spcPts val="0"/>
                        </a:spcBef>
                        <a:spcAft>
                          <a:spcPts val="0"/>
                        </a:spcAft>
                        <a:buClrTx/>
                        <a:buSzTx/>
                        <a:buFontTx/>
                        <a:buNone/>
                        <a:tabLst/>
                        <a:defRPr/>
                      </a:pPr>
                      <a:r>
                        <a:rPr lang="ar-JO" sz="2200" b="1" dirty="0">
                          <a:solidFill>
                            <a:srgbClr val="00B050"/>
                          </a:solidFill>
                          <a:latin typeface="Traditional Arabic" panose="02020603050405020304" pitchFamily="18" charset="-78"/>
                          <a:cs typeface="Traditional Arabic" panose="02020603050405020304" pitchFamily="18" charset="-78"/>
                        </a:rPr>
                        <a:t>حساب محيط </a:t>
                      </a:r>
                      <a:r>
                        <a:rPr lang="ar-SA" sz="2200" b="1" dirty="0">
                          <a:solidFill>
                            <a:srgbClr val="00B050"/>
                          </a:solidFill>
                          <a:latin typeface="Traditional Arabic" panose="02020603050405020304" pitchFamily="18" charset="-78"/>
                          <a:cs typeface="Traditional Arabic" panose="02020603050405020304" pitchFamily="18" charset="-78"/>
                        </a:rPr>
                        <a:t>المضلع</a:t>
                      </a:r>
                      <a:r>
                        <a:rPr lang="ar-JO" sz="2200" b="1" dirty="0">
                          <a:solidFill>
                            <a:srgbClr val="00B050"/>
                          </a:solidFill>
                          <a:latin typeface="Traditional Arabic" panose="02020603050405020304" pitchFamily="18" charset="-78"/>
                          <a:cs typeface="Traditional Arabic" panose="02020603050405020304" pitchFamily="18" charset="-78"/>
                        </a:rPr>
                        <a:t> الذي اختارته، إذا كان طول ضلعه</a:t>
                      </a:r>
                      <a:r>
                        <a:rPr lang="ar-SA" sz="2200" b="1" dirty="0">
                          <a:solidFill>
                            <a:srgbClr val="00B050"/>
                          </a:solidFill>
                          <a:latin typeface="Traditional Arabic" panose="02020603050405020304" pitchFamily="18" charset="-78"/>
                          <a:cs typeface="Traditional Arabic" panose="02020603050405020304" pitchFamily="18" charset="-78"/>
                        </a:rPr>
                        <a:t> </a:t>
                      </a:r>
                      <a:r>
                        <a:rPr lang="en-US" sz="2200" b="1" dirty="0">
                          <a:solidFill>
                            <a:srgbClr val="00B050"/>
                          </a:solidFill>
                          <a:latin typeface="Traditional Arabic" panose="02020603050405020304" pitchFamily="18" charset="-78"/>
                          <a:cs typeface="Traditional Arabic" panose="02020603050405020304" pitchFamily="18" charset="-78"/>
                        </a:rPr>
                        <a:t>a</a:t>
                      </a:r>
                      <a:r>
                        <a:rPr lang="ar-SA" sz="2200" b="1" dirty="0">
                          <a:solidFill>
                            <a:srgbClr val="00B050"/>
                          </a:solidFill>
                          <a:latin typeface="Traditional Arabic" panose="02020603050405020304" pitchFamily="18" charset="-78"/>
                          <a:cs typeface="Traditional Arabic" panose="02020603050405020304" pitchFamily="18" charset="-78"/>
                        </a:rPr>
                        <a:t>.</a:t>
                      </a:r>
                      <a:endParaRPr lang="en-US" sz="2200" b="1" dirty="0">
                        <a:solidFill>
                          <a:srgbClr val="00B050"/>
                        </a:solidFill>
                        <a:latin typeface="Traditional Arabic" panose="02020603050405020304" pitchFamily="18" charset="-78"/>
                        <a:cs typeface="Traditional Arabic" panose="02020603050405020304" pitchFamily="18" charset="-78"/>
                      </a:endParaRPr>
                    </a:p>
                    <a:p>
                      <a:pPr marL="0" marR="0" indent="0" algn="r" defTabSz="914400" rtl="1" eaLnBrk="1" fontAlgn="auto" latinLnBrk="0" hangingPunct="1">
                        <a:lnSpc>
                          <a:spcPct val="100000"/>
                        </a:lnSpc>
                        <a:spcBef>
                          <a:spcPts val="0"/>
                        </a:spcBef>
                        <a:spcAft>
                          <a:spcPts val="0"/>
                        </a:spcAft>
                        <a:buClrTx/>
                        <a:buSzTx/>
                        <a:buFontTx/>
                        <a:buNone/>
                        <a:tabLst/>
                        <a:defRPr/>
                      </a:pPr>
                      <a:r>
                        <a:rPr lang="ar-JO" sz="2200" b="1" dirty="0">
                          <a:solidFill>
                            <a:srgbClr val="00B0F0"/>
                          </a:solidFill>
                          <a:latin typeface="Traditional Arabic" panose="02020603050405020304" pitchFamily="18" charset="-78"/>
                          <a:cs typeface="Traditional Arabic" panose="02020603050405020304" pitchFamily="18" charset="-78"/>
                        </a:rPr>
                        <a:t>قانون حساب مساحة</a:t>
                      </a:r>
                      <a:r>
                        <a:rPr lang="he-IL" sz="2200" b="1" dirty="0">
                          <a:solidFill>
                            <a:srgbClr val="00B0F0"/>
                          </a:solidFill>
                          <a:latin typeface="Traditional Arabic" panose="02020603050405020304" pitchFamily="18" charset="-78"/>
                          <a:cs typeface="Traditional Arabic" panose="02020603050405020304" pitchFamily="18" charset="-78"/>
                        </a:rPr>
                        <a:t> </a:t>
                      </a:r>
                      <a:r>
                        <a:rPr lang="ar-SA" sz="2200" b="1" dirty="0">
                          <a:solidFill>
                            <a:srgbClr val="00B0F0"/>
                          </a:solidFill>
                          <a:latin typeface="Traditional Arabic" panose="02020603050405020304" pitchFamily="18" charset="-78"/>
                          <a:cs typeface="Traditional Arabic" panose="02020603050405020304" pitchFamily="18" charset="-78"/>
                        </a:rPr>
                        <a:t>المضلع</a:t>
                      </a:r>
                      <a:r>
                        <a:rPr lang="ar-SA" sz="2200" b="1" baseline="0" dirty="0">
                          <a:solidFill>
                            <a:srgbClr val="00B0F0"/>
                          </a:solidFill>
                          <a:latin typeface="Traditional Arabic" panose="02020603050405020304" pitchFamily="18" charset="-78"/>
                          <a:cs typeface="Traditional Arabic" panose="02020603050405020304" pitchFamily="18" charset="-78"/>
                        </a:rPr>
                        <a:t> الذي اخترته.</a:t>
                      </a:r>
                      <a:endParaRPr lang="ar-SA" sz="2200" b="1" dirty="0">
                        <a:solidFill>
                          <a:srgbClr val="00B0F0"/>
                        </a:solidFill>
                        <a:effectLst/>
                        <a:latin typeface="Traditional Arabic" panose="02020603050405020304" pitchFamily="18" charset="-78"/>
                        <a:cs typeface="Traditional Arabic" panose="02020603050405020304" pitchFamily="18" charset="-78"/>
                      </a:endParaRPr>
                    </a:p>
                  </a:txBody>
                  <a:tcPr anchor="ctr"/>
                </a:tc>
                <a:tc>
                  <a:txBody>
                    <a:bodyPr/>
                    <a:lstStyle/>
                    <a:p>
                      <a:pPr algn="ctr" rtl="0"/>
                      <a:r>
                        <a:rPr lang="ar-SA" sz="2200" b="1" u="none" strike="noStrike" dirty="0">
                          <a:effectLst/>
                          <a:latin typeface="Traditional Arabic" panose="02020603050405020304" pitchFamily="18" charset="-78"/>
                          <a:cs typeface="Traditional Arabic" panose="02020603050405020304" pitchFamily="18" charset="-78"/>
                          <a:hlinkClick r:id="rId6"/>
                        </a:rPr>
                        <a:t>الرابط الأول</a:t>
                      </a:r>
                      <a:endParaRPr lang="ar-SA" sz="2200" b="1" dirty="0">
                        <a:effectLst/>
                        <a:latin typeface="Traditional Arabic" panose="02020603050405020304" pitchFamily="18" charset="-78"/>
                        <a:cs typeface="Traditional Arabic" panose="02020603050405020304" pitchFamily="18" charset="-78"/>
                      </a:endParaRPr>
                    </a:p>
                    <a:p>
                      <a:pPr algn="ctr" rtl="0"/>
                      <a:r>
                        <a:rPr lang="ar-SA" sz="2200" b="1" u="none" strike="noStrike" dirty="0">
                          <a:effectLst/>
                          <a:latin typeface="Traditional Arabic" panose="02020603050405020304" pitchFamily="18" charset="-78"/>
                          <a:cs typeface="Traditional Arabic" panose="02020603050405020304" pitchFamily="18" charset="-78"/>
                          <a:hlinkClick r:id="rId3"/>
                        </a:rPr>
                        <a:t>الرابط الثاني</a:t>
                      </a:r>
                      <a:endParaRPr lang="ar-SA" sz="2200" b="1" u="none" strike="noStrike" dirty="0">
                        <a:effectLst/>
                        <a:latin typeface="Traditional Arabic" panose="02020603050405020304" pitchFamily="18" charset="-78"/>
                        <a:cs typeface="Traditional Arabic" panose="02020603050405020304" pitchFamily="18" charset="-78"/>
                      </a:endParaRPr>
                    </a:p>
                    <a:p>
                      <a:pPr marL="0" marR="0" indent="0" algn="ctr" defTabSz="914400" rtl="0" eaLnBrk="1" fontAlgn="auto" latinLnBrk="0" hangingPunct="1">
                        <a:lnSpc>
                          <a:spcPct val="100000"/>
                        </a:lnSpc>
                        <a:spcBef>
                          <a:spcPts val="0"/>
                        </a:spcBef>
                        <a:spcAft>
                          <a:spcPts val="0"/>
                        </a:spcAft>
                        <a:buClrTx/>
                        <a:buSzTx/>
                        <a:buFontTx/>
                        <a:buNone/>
                        <a:tabLst/>
                        <a:defRPr/>
                      </a:pPr>
                      <a:r>
                        <a:rPr lang="ar-SA" sz="2200" b="1" u="none" strike="noStrike" dirty="0">
                          <a:effectLst/>
                          <a:latin typeface="Traditional Arabic" panose="02020603050405020304" pitchFamily="18" charset="-78"/>
                          <a:cs typeface="Traditional Arabic" panose="02020603050405020304" pitchFamily="18" charset="-78"/>
                          <a:hlinkClick r:id="rId4"/>
                        </a:rPr>
                        <a:t>الرابط الثالث</a:t>
                      </a:r>
                      <a:endParaRPr lang="ar-SA" sz="2200" b="1" u="none" strike="noStrike" dirty="0">
                        <a:effectLst/>
                        <a:latin typeface="Traditional Arabic" panose="02020603050405020304" pitchFamily="18" charset="-78"/>
                        <a:cs typeface="Traditional Arabic" panose="02020603050405020304" pitchFamily="18" charset="-78"/>
                      </a:endParaRPr>
                    </a:p>
                    <a:p>
                      <a:pPr marL="0" marR="0" indent="0" algn="ctr" defTabSz="914400" rtl="0" eaLnBrk="1" fontAlgn="auto" latinLnBrk="0" hangingPunct="1">
                        <a:lnSpc>
                          <a:spcPct val="100000"/>
                        </a:lnSpc>
                        <a:spcBef>
                          <a:spcPts val="0"/>
                        </a:spcBef>
                        <a:spcAft>
                          <a:spcPts val="0"/>
                        </a:spcAft>
                        <a:buClrTx/>
                        <a:buSzTx/>
                        <a:buFontTx/>
                        <a:buNone/>
                        <a:tabLst/>
                        <a:defRPr/>
                      </a:pPr>
                      <a:r>
                        <a:rPr lang="ar-SA" sz="2200" b="1" u="none" strike="noStrike" dirty="0">
                          <a:effectLst/>
                          <a:latin typeface="Traditional Arabic" panose="02020603050405020304" pitchFamily="18" charset="-78"/>
                          <a:cs typeface="Traditional Arabic" panose="02020603050405020304" pitchFamily="18" charset="-78"/>
                          <a:hlinkClick r:id="rId5"/>
                        </a:rPr>
                        <a:t>الرابط الرابع</a:t>
                      </a:r>
                      <a:endParaRPr lang="ar-SA" sz="2200" b="1" dirty="0">
                        <a:effectLst/>
                        <a:latin typeface="Traditional Arabic" panose="02020603050405020304" pitchFamily="18" charset="-78"/>
                        <a:cs typeface="Traditional Arabic" panose="02020603050405020304" pitchFamily="18" charset="-78"/>
                      </a:endParaRPr>
                    </a:p>
                  </a:txBody>
                  <a:tcPr anchor="ctr"/>
                </a:tc>
                <a:extLst>
                  <a:ext uri="{0D108BD9-81ED-4DB2-BD59-A6C34878D82A}">
                    <a16:rowId xmlns:a16="http://schemas.microsoft.com/office/drawing/2014/main" xmlns="" val="10002"/>
                  </a:ext>
                </a:extLst>
              </a:tr>
              <a:tr h="0">
                <a:tc>
                  <a:txBody>
                    <a:bodyPr/>
                    <a:lstStyle/>
                    <a:p>
                      <a:pPr algn="ctr" rtl="0"/>
                      <a:r>
                        <a:rPr lang="ar-SA" sz="2200" b="1" dirty="0">
                          <a:effectLst/>
                          <a:latin typeface="Traditional Arabic" panose="02020603050405020304" pitchFamily="18" charset="-78"/>
                          <a:cs typeface="Traditional Arabic" panose="02020603050405020304" pitchFamily="18" charset="-78"/>
                        </a:rPr>
                        <a:t>الثالثة</a:t>
                      </a:r>
                    </a:p>
                  </a:txBody>
                  <a:tcPr anchor="ctr">
                    <a:solidFill>
                      <a:srgbClr val="00B0F0"/>
                    </a:solidFill>
                  </a:tcPr>
                </a:tc>
                <a:tc>
                  <a:txBody>
                    <a:bodyPr/>
                    <a:lstStyle/>
                    <a:p>
                      <a:pPr marL="0" marR="0" lvl="1" indent="0" algn="r" defTabSz="914400" rtl="1" eaLnBrk="1" fontAlgn="auto" latinLnBrk="0" hangingPunct="1">
                        <a:lnSpc>
                          <a:spcPct val="100000"/>
                        </a:lnSpc>
                        <a:spcBef>
                          <a:spcPts val="0"/>
                        </a:spcBef>
                        <a:spcAft>
                          <a:spcPts val="0"/>
                        </a:spcAft>
                        <a:buClrTx/>
                        <a:buSzTx/>
                        <a:buFontTx/>
                        <a:buNone/>
                        <a:tabLst/>
                        <a:defRPr/>
                      </a:pPr>
                      <a:r>
                        <a:rPr lang="ar-JO" sz="2200" b="1" dirty="0">
                          <a:solidFill>
                            <a:srgbClr val="FF0000"/>
                          </a:solidFill>
                          <a:latin typeface="Traditional Arabic" panose="02020603050405020304" pitchFamily="18" charset="-78"/>
                          <a:cs typeface="Traditional Arabic" panose="02020603050405020304" pitchFamily="18" charset="-78"/>
                        </a:rPr>
                        <a:t>إيجاد معلومات شاملة حول ال</a:t>
                      </a:r>
                      <a:r>
                        <a:rPr lang="ar-SA" sz="2200" b="1" dirty="0">
                          <a:solidFill>
                            <a:srgbClr val="FF0000"/>
                          </a:solidFill>
                          <a:latin typeface="Traditional Arabic" panose="02020603050405020304" pitchFamily="18" charset="-78"/>
                          <a:cs typeface="Traditional Arabic" panose="02020603050405020304" pitchFamily="18" charset="-78"/>
                        </a:rPr>
                        <a:t>مضلع</a:t>
                      </a:r>
                      <a:r>
                        <a:rPr lang="ar-SA" sz="2200" b="1" baseline="0" dirty="0">
                          <a:solidFill>
                            <a:srgbClr val="FF0000"/>
                          </a:solidFill>
                          <a:latin typeface="Traditional Arabic" panose="02020603050405020304" pitchFamily="18" charset="-78"/>
                          <a:cs typeface="Traditional Arabic" panose="02020603050405020304" pitchFamily="18" charset="-78"/>
                        </a:rPr>
                        <a:t> الخماسي المنتظم</a:t>
                      </a:r>
                      <a:r>
                        <a:rPr lang="ar-SA" sz="2200" b="1" dirty="0">
                          <a:solidFill>
                            <a:srgbClr val="FF0000"/>
                          </a:solidFill>
                          <a:latin typeface="Traditional Arabic" panose="02020603050405020304" pitchFamily="18" charset="-78"/>
                          <a:cs typeface="Traditional Arabic" panose="02020603050405020304" pitchFamily="18" charset="-78"/>
                        </a:rPr>
                        <a:t>.</a:t>
                      </a:r>
                      <a:r>
                        <a:rPr lang="ar-SA" sz="2200" b="1" dirty="0">
                          <a:solidFill>
                            <a:srgbClr val="7030A0"/>
                          </a:solidFill>
                          <a:latin typeface="Traditional Arabic" panose="02020603050405020304" pitchFamily="18" charset="-78"/>
                          <a:cs typeface="Traditional Arabic" panose="02020603050405020304" pitchFamily="18" charset="-78"/>
                        </a:rPr>
                        <a:t> </a:t>
                      </a:r>
                    </a:p>
                    <a:p>
                      <a:pPr marL="0" marR="0" lvl="1" indent="0" algn="r" defTabSz="914400" rtl="1" eaLnBrk="1" fontAlgn="auto" latinLnBrk="0" hangingPunct="1">
                        <a:lnSpc>
                          <a:spcPct val="100000"/>
                        </a:lnSpc>
                        <a:spcBef>
                          <a:spcPts val="0"/>
                        </a:spcBef>
                        <a:spcAft>
                          <a:spcPts val="0"/>
                        </a:spcAft>
                        <a:buClrTx/>
                        <a:buSzTx/>
                        <a:buFontTx/>
                        <a:buNone/>
                        <a:tabLst/>
                        <a:defRPr/>
                      </a:pPr>
                      <a:r>
                        <a:rPr lang="ar-SA" sz="2200" b="1" dirty="0">
                          <a:solidFill>
                            <a:srgbClr val="7030A0"/>
                          </a:solidFill>
                          <a:latin typeface="Traditional Arabic" panose="02020603050405020304" pitchFamily="18" charset="-78"/>
                          <a:cs typeface="Traditional Arabic" panose="02020603050405020304" pitchFamily="18" charset="-78"/>
                        </a:rPr>
                        <a:t>قانون </a:t>
                      </a:r>
                      <a:r>
                        <a:rPr lang="ar-SA" altLang="he-IL" sz="2200" b="1" dirty="0">
                          <a:solidFill>
                            <a:srgbClr val="7030A0"/>
                          </a:solidFill>
                          <a:latin typeface="Traditional Arabic" panose="02020603050405020304" pitchFamily="18" charset="-78"/>
                          <a:cs typeface="Traditional Arabic" panose="02020603050405020304" pitchFamily="18" charset="-78"/>
                        </a:rPr>
                        <a:t>قياس مجموع زوايا المضلع ، والزاوية الداخلية في المضلع</a:t>
                      </a:r>
                      <a:endParaRPr lang="ar-SA" sz="2200" b="1" dirty="0">
                        <a:solidFill>
                          <a:srgbClr val="FF0000"/>
                        </a:solidFill>
                        <a:latin typeface="Traditional Arabic" panose="02020603050405020304" pitchFamily="18" charset="-78"/>
                        <a:cs typeface="Traditional Arabic" panose="02020603050405020304" pitchFamily="18" charset="-78"/>
                      </a:endParaRPr>
                    </a:p>
                    <a:p>
                      <a:pPr marL="0" marR="0" indent="0" algn="r" defTabSz="914400" rtl="1" eaLnBrk="1" fontAlgn="auto" latinLnBrk="0" hangingPunct="1">
                        <a:lnSpc>
                          <a:spcPct val="100000"/>
                        </a:lnSpc>
                        <a:spcBef>
                          <a:spcPts val="0"/>
                        </a:spcBef>
                        <a:spcAft>
                          <a:spcPts val="0"/>
                        </a:spcAft>
                        <a:buClrTx/>
                        <a:buSzTx/>
                        <a:buFontTx/>
                        <a:buNone/>
                        <a:tabLst/>
                        <a:defRPr/>
                      </a:pPr>
                      <a:r>
                        <a:rPr lang="ar-JO" sz="2200" b="1" dirty="0">
                          <a:solidFill>
                            <a:srgbClr val="00B050"/>
                          </a:solidFill>
                          <a:latin typeface="Traditional Arabic" panose="02020603050405020304" pitchFamily="18" charset="-78"/>
                          <a:cs typeface="Traditional Arabic" panose="02020603050405020304" pitchFamily="18" charset="-78"/>
                        </a:rPr>
                        <a:t>حساب محيط </a:t>
                      </a:r>
                      <a:r>
                        <a:rPr lang="ar-SA" sz="2200" b="1" dirty="0">
                          <a:solidFill>
                            <a:srgbClr val="00B050"/>
                          </a:solidFill>
                          <a:latin typeface="Traditional Arabic" panose="02020603050405020304" pitchFamily="18" charset="-78"/>
                          <a:cs typeface="Traditional Arabic" panose="02020603050405020304" pitchFamily="18" charset="-78"/>
                        </a:rPr>
                        <a:t>المضلع</a:t>
                      </a:r>
                      <a:r>
                        <a:rPr lang="ar-JO" sz="2200" b="1" dirty="0">
                          <a:solidFill>
                            <a:srgbClr val="00B050"/>
                          </a:solidFill>
                          <a:latin typeface="Traditional Arabic" panose="02020603050405020304" pitchFamily="18" charset="-78"/>
                          <a:cs typeface="Traditional Arabic" panose="02020603050405020304" pitchFamily="18" charset="-78"/>
                        </a:rPr>
                        <a:t> الذي اختارته، إذا كان طول ضلعه</a:t>
                      </a:r>
                      <a:r>
                        <a:rPr lang="ar-SA" sz="2200" b="1" dirty="0">
                          <a:solidFill>
                            <a:srgbClr val="00B050"/>
                          </a:solidFill>
                          <a:latin typeface="Traditional Arabic" panose="02020603050405020304" pitchFamily="18" charset="-78"/>
                          <a:cs typeface="Traditional Arabic" panose="02020603050405020304" pitchFamily="18" charset="-78"/>
                        </a:rPr>
                        <a:t> </a:t>
                      </a:r>
                      <a:r>
                        <a:rPr lang="en-US" sz="2200" b="1" dirty="0">
                          <a:solidFill>
                            <a:srgbClr val="00B050"/>
                          </a:solidFill>
                          <a:latin typeface="Traditional Arabic" panose="02020603050405020304" pitchFamily="18" charset="-78"/>
                          <a:cs typeface="Traditional Arabic" panose="02020603050405020304" pitchFamily="18" charset="-78"/>
                        </a:rPr>
                        <a:t>a</a:t>
                      </a:r>
                      <a:r>
                        <a:rPr lang="ar-SA" sz="2200" b="1" dirty="0">
                          <a:solidFill>
                            <a:srgbClr val="00B050"/>
                          </a:solidFill>
                          <a:latin typeface="Traditional Arabic" panose="02020603050405020304" pitchFamily="18" charset="-78"/>
                          <a:cs typeface="Traditional Arabic" panose="02020603050405020304" pitchFamily="18" charset="-78"/>
                        </a:rPr>
                        <a:t>.</a:t>
                      </a:r>
                      <a:endParaRPr lang="en-US" sz="2200" b="1" dirty="0">
                        <a:solidFill>
                          <a:srgbClr val="00B050"/>
                        </a:solidFill>
                        <a:latin typeface="Traditional Arabic" panose="02020603050405020304" pitchFamily="18" charset="-78"/>
                        <a:cs typeface="Traditional Arabic" panose="02020603050405020304" pitchFamily="18" charset="-78"/>
                      </a:endParaRPr>
                    </a:p>
                    <a:p>
                      <a:pPr marL="0" marR="0" indent="0" algn="r" defTabSz="914400" rtl="1" eaLnBrk="1" fontAlgn="auto" latinLnBrk="0" hangingPunct="1">
                        <a:lnSpc>
                          <a:spcPct val="100000"/>
                        </a:lnSpc>
                        <a:spcBef>
                          <a:spcPts val="0"/>
                        </a:spcBef>
                        <a:spcAft>
                          <a:spcPts val="0"/>
                        </a:spcAft>
                        <a:buClrTx/>
                        <a:buSzTx/>
                        <a:buFontTx/>
                        <a:buNone/>
                        <a:tabLst/>
                        <a:defRPr/>
                      </a:pPr>
                      <a:r>
                        <a:rPr lang="ar-JO" sz="2200" b="1" dirty="0">
                          <a:solidFill>
                            <a:srgbClr val="00B0F0"/>
                          </a:solidFill>
                          <a:latin typeface="Traditional Arabic" panose="02020603050405020304" pitchFamily="18" charset="-78"/>
                          <a:cs typeface="Traditional Arabic" panose="02020603050405020304" pitchFamily="18" charset="-78"/>
                        </a:rPr>
                        <a:t>قانون حساب مساحة</a:t>
                      </a:r>
                      <a:r>
                        <a:rPr lang="he-IL" sz="2200" b="1" dirty="0">
                          <a:solidFill>
                            <a:srgbClr val="00B0F0"/>
                          </a:solidFill>
                          <a:latin typeface="Traditional Arabic" panose="02020603050405020304" pitchFamily="18" charset="-78"/>
                          <a:cs typeface="Traditional Arabic" panose="02020603050405020304" pitchFamily="18" charset="-78"/>
                        </a:rPr>
                        <a:t> </a:t>
                      </a:r>
                      <a:r>
                        <a:rPr lang="ar-SA" sz="2200" b="1" dirty="0">
                          <a:solidFill>
                            <a:srgbClr val="00B0F0"/>
                          </a:solidFill>
                          <a:latin typeface="Traditional Arabic" panose="02020603050405020304" pitchFamily="18" charset="-78"/>
                          <a:cs typeface="Traditional Arabic" panose="02020603050405020304" pitchFamily="18" charset="-78"/>
                        </a:rPr>
                        <a:t>المضلع</a:t>
                      </a:r>
                      <a:r>
                        <a:rPr lang="ar-SA" sz="2200" b="1" baseline="0" dirty="0">
                          <a:solidFill>
                            <a:srgbClr val="00B0F0"/>
                          </a:solidFill>
                          <a:latin typeface="Traditional Arabic" panose="02020603050405020304" pitchFamily="18" charset="-78"/>
                          <a:cs typeface="Traditional Arabic" panose="02020603050405020304" pitchFamily="18" charset="-78"/>
                        </a:rPr>
                        <a:t> الذي اخترته.</a:t>
                      </a:r>
                      <a:endParaRPr lang="ar-SA" sz="2200" b="1" dirty="0">
                        <a:solidFill>
                          <a:srgbClr val="00B0F0"/>
                        </a:solidFill>
                        <a:effectLst/>
                        <a:latin typeface="Traditional Arabic" panose="02020603050405020304" pitchFamily="18" charset="-78"/>
                        <a:cs typeface="Traditional Arabic" panose="02020603050405020304" pitchFamily="18" charset="-78"/>
                      </a:endParaRPr>
                    </a:p>
                  </a:txBody>
                  <a:tcPr anchor="ctr"/>
                </a:tc>
                <a:tc>
                  <a:txBody>
                    <a:bodyPr/>
                    <a:lstStyle/>
                    <a:p>
                      <a:pPr algn="ctr" rtl="0"/>
                      <a:r>
                        <a:rPr lang="ar-SA" sz="2200" b="1" u="none" strike="noStrike" dirty="0">
                          <a:effectLst/>
                          <a:latin typeface="Traditional Arabic" panose="02020603050405020304" pitchFamily="18" charset="-78"/>
                          <a:cs typeface="Traditional Arabic" panose="02020603050405020304" pitchFamily="18" charset="-78"/>
                          <a:hlinkClick r:id="rId7"/>
                        </a:rPr>
                        <a:t>الرابط الأول</a:t>
                      </a:r>
                      <a:endParaRPr lang="ar-SA" sz="2200" b="1" dirty="0">
                        <a:effectLst/>
                        <a:latin typeface="Traditional Arabic" panose="02020603050405020304" pitchFamily="18" charset="-78"/>
                        <a:cs typeface="Traditional Arabic" panose="02020603050405020304" pitchFamily="18" charset="-78"/>
                      </a:endParaRPr>
                    </a:p>
                    <a:p>
                      <a:pPr algn="ctr" rtl="0"/>
                      <a:r>
                        <a:rPr lang="ar-SA" sz="2200" b="1" u="none" strike="noStrike" dirty="0">
                          <a:effectLst/>
                          <a:latin typeface="Traditional Arabic" panose="02020603050405020304" pitchFamily="18" charset="-78"/>
                          <a:cs typeface="Traditional Arabic" panose="02020603050405020304" pitchFamily="18" charset="-78"/>
                          <a:hlinkClick r:id="rId3"/>
                        </a:rPr>
                        <a:t>الرابط الثاني</a:t>
                      </a:r>
                      <a:endParaRPr lang="ar-SA" sz="2200" b="1" u="none" strike="noStrike" dirty="0">
                        <a:effectLst/>
                        <a:latin typeface="Traditional Arabic" panose="02020603050405020304" pitchFamily="18" charset="-78"/>
                        <a:cs typeface="Traditional Arabic" panose="02020603050405020304" pitchFamily="18" charset="-78"/>
                      </a:endParaRPr>
                    </a:p>
                    <a:p>
                      <a:pPr marL="0" marR="0" indent="0" algn="ctr" defTabSz="914400" rtl="0" eaLnBrk="1" fontAlgn="auto" latinLnBrk="0" hangingPunct="1">
                        <a:lnSpc>
                          <a:spcPct val="100000"/>
                        </a:lnSpc>
                        <a:spcBef>
                          <a:spcPts val="0"/>
                        </a:spcBef>
                        <a:spcAft>
                          <a:spcPts val="0"/>
                        </a:spcAft>
                        <a:buClrTx/>
                        <a:buSzTx/>
                        <a:buFontTx/>
                        <a:buNone/>
                        <a:tabLst/>
                        <a:defRPr/>
                      </a:pPr>
                      <a:r>
                        <a:rPr lang="ar-SA" sz="2200" b="1" u="none" strike="noStrike" dirty="0">
                          <a:effectLst/>
                          <a:latin typeface="Traditional Arabic" panose="02020603050405020304" pitchFamily="18" charset="-78"/>
                          <a:cs typeface="Traditional Arabic" panose="02020603050405020304" pitchFamily="18" charset="-78"/>
                          <a:hlinkClick r:id="rId4"/>
                        </a:rPr>
                        <a:t>الرابط الثالث</a:t>
                      </a:r>
                      <a:endParaRPr lang="ar-SA" sz="2200" b="1" u="none" strike="noStrike" dirty="0">
                        <a:effectLst/>
                        <a:latin typeface="Traditional Arabic" panose="02020603050405020304" pitchFamily="18" charset="-78"/>
                        <a:cs typeface="Traditional Arabic" panose="02020603050405020304" pitchFamily="18" charset="-78"/>
                      </a:endParaRPr>
                    </a:p>
                    <a:p>
                      <a:pPr marL="0" marR="0" indent="0" algn="ctr" defTabSz="914400" rtl="0" eaLnBrk="1" fontAlgn="auto" latinLnBrk="0" hangingPunct="1">
                        <a:lnSpc>
                          <a:spcPct val="100000"/>
                        </a:lnSpc>
                        <a:spcBef>
                          <a:spcPts val="0"/>
                        </a:spcBef>
                        <a:spcAft>
                          <a:spcPts val="0"/>
                        </a:spcAft>
                        <a:buClrTx/>
                        <a:buSzTx/>
                        <a:buFontTx/>
                        <a:buNone/>
                        <a:tabLst/>
                        <a:defRPr/>
                      </a:pPr>
                      <a:r>
                        <a:rPr lang="ar-SA" sz="2200" b="1" u="none" strike="noStrike" dirty="0">
                          <a:effectLst/>
                          <a:latin typeface="Traditional Arabic" panose="02020603050405020304" pitchFamily="18" charset="-78"/>
                          <a:cs typeface="Traditional Arabic" panose="02020603050405020304" pitchFamily="18" charset="-78"/>
                          <a:hlinkClick r:id="rId5"/>
                        </a:rPr>
                        <a:t>الرابط الرابع</a:t>
                      </a:r>
                      <a:endParaRPr lang="ar-SA" sz="2200" b="1" dirty="0">
                        <a:effectLst/>
                        <a:latin typeface="Traditional Arabic" panose="02020603050405020304" pitchFamily="18" charset="-78"/>
                        <a:cs typeface="Traditional Arabic" panose="02020603050405020304" pitchFamily="18" charset="-78"/>
                      </a:endParaRPr>
                    </a:p>
                  </a:txBody>
                  <a:tcPr anchor="ctr"/>
                </a:tc>
                <a:extLst>
                  <a:ext uri="{0D108BD9-81ED-4DB2-BD59-A6C34878D82A}">
                    <a16:rowId xmlns:a16="http://schemas.microsoft.com/office/drawing/2014/main" xmlns="" val="10003"/>
                  </a:ext>
                </a:extLst>
              </a:tr>
              <a:tr h="781050">
                <a:tc>
                  <a:txBody>
                    <a:bodyPr/>
                    <a:lstStyle/>
                    <a:p>
                      <a:pPr algn="ctr" rtl="0"/>
                      <a:r>
                        <a:rPr lang="ar-SA" sz="2200" b="1" dirty="0">
                          <a:effectLst/>
                          <a:latin typeface="Traditional Arabic" panose="02020603050405020304" pitchFamily="18" charset="-78"/>
                          <a:cs typeface="Traditional Arabic" panose="02020603050405020304" pitchFamily="18" charset="-78"/>
                        </a:rPr>
                        <a:t>الرابعة</a:t>
                      </a:r>
                    </a:p>
                  </a:txBody>
                  <a:tcPr anchor="ctr">
                    <a:solidFill>
                      <a:schemeClr val="accent4"/>
                    </a:solid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JO" sz="2200" b="1" dirty="0">
                          <a:solidFill>
                            <a:srgbClr val="FF0000"/>
                          </a:solidFill>
                          <a:latin typeface="Traditional Arabic" panose="02020603050405020304" pitchFamily="18" charset="-78"/>
                          <a:cs typeface="Traditional Arabic" panose="02020603050405020304" pitchFamily="18" charset="-78"/>
                        </a:rPr>
                        <a:t>إيجاد معلومات شاملة حول </a:t>
                      </a:r>
                      <a:r>
                        <a:rPr lang="ar-SA" sz="2200" b="1" dirty="0">
                          <a:solidFill>
                            <a:srgbClr val="FF0000"/>
                          </a:solidFill>
                          <a:latin typeface="Traditional Arabic" panose="02020603050405020304" pitchFamily="18" charset="-78"/>
                          <a:cs typeface="Traditional Arabic" panose="02020603050405020304" pitchFamily="18" charset="-78"/>
                        </a:rPr>
                        <a:t>السداسي المنتظم.</a:t>
                      </a:r>
                    </a:p>
                    <a:p>
                      <a:pPr marL="0" marR="0" lvl="1" indent="0" algn="r" defTabSz="914400" rtl="1" eaLnBrk="1" fontAlgn="auto" latinLnBrk="0" hangingPunct="1">
                        <a:lnSpc>
                          <a:spcPct val="100000"/>
                        </a:lnSpc>
                        <a:spcBef>
                          <a:spcPts val="0"/>
                        </a:spcBef>
                        <a:spcAft>
                          <a:spcPts val="0"/>
                        </a:spcAft>
                        <a:buClrTx/>
                        <a:buSzTx/>
                        <a:buFontTx/>
                        <a:buNone/>
                        <a:tabLst/>
                        <a:defRPr/>
                      </a:pPr>
                      <a:r>
                        <a:rPr lang="ar-SA" sz="2200" b="1" dirty="0">
                          <a:solidFill>
                            <a:srgbClr val="7030A0"/>
                          </a:solidFill>
                          <a:latin typeface="Traditional Arabic" panose="02020603050405020304" pitchFamily="18" charset="-78"/>
                          <a:cs typeface="Traditional Arabic" panose="02020603050405020304" pitchFamily="18" charset="-78"/>
                        </a:rPr>
                        <a:t>قانون </a:t>
                      </a:r>
                      <a:r>
                        <a:rPr lang="ar-SA" altLang="he-IL" sz="2200" b="1" dirty="0">
                          <a:solidFill>
                            <a:srgbClr val="7030A0"/>
                          </a:solidFill>
                          <a:latin typeface="Traditional Arabic" panose="02020603050405020304" pitchFamily="18" charset="-78"/>
                          <a:cs typeface="Traditional Arabic" panose="02020603050405020304" pitchFamily="18" charset="-78"/>
                        </a:rPr>
                        <a:t>قياس مجموع زوايا المضلع ، والزاوية الداخلية في المضلع</a:t>
                      </a:r>
                      <a:endParaRPr lang="ar-SA" sz="2200" b="1" dirty="0">
                        <a:solidFill>
                          <a:srgbClr val="FF0000"/>
                        </a:solidFill>
                        <a:latin typeface="Traditional Arabic" panose="02020603050405020304" pitchFamily="18" charset="-78"/>
                        <a:cs typeface="Traditional Arabic" panose="02020603050405020304" pitchFamily="18" charset="-78"/>
                      </a:endParaRPr>
                    </a:p>
                    <a:p>
                      <a:pPr marL="0" marR="0" indent="0" algn="r" defTabSz="914400" rtl="1" eaLnBrk="1" fontAlgn="auto" latinLnBrk="0" hangingPunct="1">
                        <a:lnSpc>
                          <a:spcPct val="100000"/>
                        </a:lnSpc>
                        <a:spcBef>
                          <a:spcPts val="0"/>
                        </a:spcBef>
                        <a:spcAft>
                          <a:spcPts val="0"/>
                        </a:spcAft>
                        <a:buClrTx/>
                        <a:buSzTx/>
                        <a:buFontTx/>
                        <a:buNone/>
                        <a:tabLst/>
                        <a:defRPr/>
                      </a:pPr>
                      <a:r>
                        <a:rPr lang="ar-JO" sz="2200" b="1" dirty="0">
                          <a:solidFill>
                            <a:srgbClr val="00B050"/>
                          </a:solidFill>
                          <a:latin typeface="Traditional Arabic" panose="02020603050405020304" pitchFamily="18" charset="-78"/>
                          <a:cs typeface="Traditional Arabic" panose="02020603050405020304" pitchFamily="18" charset="-78"/>
                        </a:rPr>
                        <a:t>حساب محيط </a:t>
                      </a:r>
                      <a:r>
                        <a:rPr lang="ar-SA" sz="2200" b="1" dirty="0">
                          <a:solidFill>
                            <a:srgbClr val="00B050"/>
                          </a:solidFill>
                          <a:latin typeface="Traditional Arabic" panose="02020603050405020304" pitchFamily="18" charset="-78"/>
                          <a:cs typeface="Traditional Arabic" panose="02020603050405020304" pitchFamily="18" charset="-78"/>
                        </a:rPr>
                        <a:t>المضلع</a:t>
                      </a:r>
                      <a:r>
                        <a:rPr lang="ar-JO" sz="2200" b="1" dirty="0">
                          <a:solidFill>
                            <a:srgbClr val="00B050"/>
                          </a:solidFill>
                          <a:latin typeface="Traditional Arabic" panose="02020603050405020304" pitchFamily="18" charset="-78"/>
                          <a:cs typeface="Traditional Arabic" panose="02020603050405020304" pitchFamily="18" charset="-78"/>
                        </a:rPr>
                        <a:t> الذي اختارته، إذا كان طول ضلعه</a:t>
                      </a:r>
                      <a:r>
                        <a:rPr lang="ar-SA" sz="2200" b="1" dirty="0">
                          <a:solidFill>
                            <a:srgbClr val="00B050"/>
                          </a:solidFill>
                          <a:latin typeface="Traditional Arabic" panose="02020603050405020304" pitchFamily="18" charset="-78"/>
                          <a:cs typeface="Traditional Arabic" panose="02020603050405020304" pitchFamily="18" charset="-78"/>
                        </a:rPr>
                        <a:t> </a:t>
                      </a:r>
                      <a:r>
                        <a:rPr lang="en-US" sz="2200" b="1" dirty="0">
                          <a:solidFill>
                            <a:srgbClr val="00B050"/>
                          </a:solidFill>
                          <a:latin typeface="Traditional Arabic" panose="02020603050405020304" pitchFamily="18" charset="-78"/>
                          <a:cs typeface="Traditional Arabic" panose="02020603050405020304" pitchFamily="18" charset="-78"/>
                        </a:rPr>
                        <a:t>a</a:t>
                      </a:r>
                      <a:r>
                        <a:rPr lang="ar-SA" sz="2200" b="1" dirty="0">
                          <a:solidFill>
                            <a:srgbClr val="00B050"/>
                          </a:solidFill>
                          <a:latin typeface="Traditional Arabic" panose="02020603050405020304" pitchFamily="18" charset="-78"/>
                          <a:cs typeface="Traditional Arabic" panose="02020603050405020304" pitchFamily="18" charset="-78"/>
                        </a:rPr>
                        <a:t>.</a:t>
                      </a:r>
                      <a:endParaRPr lang="en-US" sz="2200" b="1" dirty="0">
                        <a:solidFill>
                          <a:srgbClr val="00B050"/>
                        </a:solidFill>
                        <a:latin typeface="Traditional Arabic" panose="02020603050405020304" pitchFamily="18" charset="-78"/>
                        <a:cs typeface="Traditional Arabic" panose="02020603050405020304" pitchFamily="18" charset="-78"/>
                      </a:endParaRPr>
                    </a:p>
                    <a:p>
                      <a:pPr marL="0" marR="0" indent="0" algn="r" defTabSz="914400" rtl="1" eaLnBrk="1" fontAlgn="auto" latinLnBrk="0" hangingPunct="1">
                        <a:lnSpc>
                          <a:spcPct val="100000"/>
                        </a:lnSpc>
                        <a:spcBef>
                          <a:spcPts val="0"/>
                        </a:spcBef>
                        <a:spcAft>
                          <a:spcPts val="0"/>
                        </a:spcAft>
                        <a:buClrTx/>
                        <a:buSzTx/>
                        <a:buFontTx/>
                        <a:buNone/>
                        <a:tabLst/>
                        <a:defRPr/>
                      </a:pPr>
                      <a:r>
                        <a:rPr lang="ar-JO" sz="2200" b="1" dirty="0">
                          <a:solidFill>
                            <a:srgbClr val="00B0F0"/>
                          </a:solidFill>
                          <a:latin typeface="Traditional Arabic" panose="02020603050405020304" pitchFamily="18" charset="-78"/>
                          <a:cs typeface="Traditional Arabic" panose="02020603050405020304" pitchFamily="18" charset="-78"/>
                        </a:rPr>
                        <a:t>قانون حساب مساحة</a:t>
                      </a:r>
                      <a:r>
                        <a:rPr lang="he-IL" sz="2200" b="1" dirty="0">
                          <a:solidFill>
                            <a:srgbClr val="00B0F0"/>
                          </a:solidFill>
                          <a:latin typeface="Traditional Arabic" panose="02020603050405020304" pitchFamily="18" charset="-78"/>
                          <a:cs typeface="Traditional Arabic" panose="02020603050405020304" pitchFamily="18" charset="-78"/>
                        </a:rPr>
                        <a:t> </a:t>
                      </a:r>
                      <a:r>
                        <a:rPr lang="ar-SA" sz="2200" b="1" dirty="0">
                          <a:solidFill>
                            <a:srgbClr val="00B0F0"/>
                          </a:solidFill>
                          <a:latin typeface="Traditional Arabic" panose="02020603050405020304" pitchFamily="18" charset="-78"/>
                          <a:cs typeface="Traditional Arabic" panose="02020603050405020304" pitchFamily="18" charset="-78"/>
                        </a:rPr>
                        <a:t>المضلع</a:t>
                      </a:r>
                      <a:r>
                        <a:rPr lang="ar-SA" sz="2200" b="1" baseline="0" dirty="0">
                          <a:solidFill>
                            <a:srgbClr val="00B0F0"/>
                          </a:solidFill>
                          <a:latin typeface="Traditional Arabic" panose="02020603050405020304" pitchFamily="18" charset="-78"/>
                          <a:cs typeface="Traditional Arabic" panose="02020603050405020304" pitchFamily="18" charset="-78"/>
                        </a:rPr>
                        <a:t> الذي اخترته.</a:t>
                      </a:r>
                      <a:endParaRPr lang="ar-SA" sz="2200" b="1" dirty="0">
                        <a:solidFill>
                          <a:srgbClr val="00B0F0"/>
                        </a:solidFill>
                        <a:effectLst/>
                        <a:latin typeface="Traditional Arabic" panose="02020603050405020304" pitchFamily="18" charset="-78"/>
                        <a:cs typeface="Traditional Arabic" panose="02020603050405020304" pitchFamily="18" charset="-78"/>
                      </a:endParaRPr>
                    </a:p>
                  </a:txBody>
                  <a:tcPr anchor="ctr"/>
                </a:tc>
                <a:tc>
                  <a:txBody>
                    <a:bodyPr/>
                    <a:lstStyle/>
                    <a:p>
                      <a:pPr algn="ctr" rtl="0"/>
                      <a:r>
                        <a:rPr lang="ar-SA" sz="2200" b="1" u="none" strike="noStrike" dirty="0">
                          <a:effectLst/>
                          <a:latin typeface="Traditional Arabic" panose="02020603050405020304" pitchFamily="18" charset="-78"/>
                          <a:cs typeface="Traditional Arabic" panose="02020603050405020304" pitchFamily="18" charset="-78"/>
                          <a:hlinkClick r:id="rId7"/>
                        </a:rPr>
                        <a:t>الرابط الأول</a:t>
                      </a:r>
                      <a:endParaRPr lang="ar-SA" sz="2200" b="1" dirty="0">
                        <a:effectLst/>
                        <a:latin typeface="Traditional Arabic" panose="02020603050405020304" pitchFamily="18" charset="-78"/>
                        <a:cs typeface="Traditional Arabic" panose="02020603050405020304" pitchFamily="18" charset="-78"/>
                      </a:endParaRPr>
                    </a:p>
                    <a:p>
                      <a:pPr algn="ctr" rtl="0"/>
                      <a:r>
                        <a:rPr lang="ar-SA" sz="2200" b="1" u="none" strike="noStrike" dirty="0">
                          <a:effectLst/>
                          <a:latin typeface="Traditional Arabic" panose="02020603050405020304" pitchFamily="18" charset="-78"/>
                          <a:cs typeface="Traditional Arabic" panose="02020603050405020304" pitchFamily="18" charset="-78"/>
                          <a:hlinkClick r:id="rId3"/>
                        </a:rPr>
                        <a:t>الرابط الثاني</a:t>
                      </a:r>
                      <a:endParaRPr lang="ar-SA" sz="2200" b="1" u="none" strike="noStrike" dirty="0">
                        <a:effectLst/>
                        <a:latin typeface="Traditional Arabic" panose="02020603050405020304" pitchFamily="18" charset="-78"/>
                        <a:cs typeface="Traditional Arabic" panose="02020603050405020304" pitchFamily="18" charset="-78"/>
                      </a:endParaRPr>
                    </a:p>
                    <a:p>
                      <a:pPr marL="0" marR="0" indent="0" algn="ctr" defTabSz="914400" rtl="0" eaLnBrk="1" fontAlgn="auto" latinLnBrk="0" hangingPunct="1">
                        <a:lnSpc>
                          <a:spcPct val="100000"/>
                        </a:lnSpc>
                        <a:spcBef>
                          <a:spcPts val="0"/>
                        </a:spcBef>
                        <a:spcAft>
                          <a:spcPts val="0"/>
                        </a:spcAft>
                        <a:buClrTx/>
                        <a:buSzTx/>
                        <a:buFontTx/>
                        <a:buNone/>
                        <a:tabLst/>
                        <a:defRPr/>
                      </a:pPr>
                      <a:r>
                        <a:rPr lang="ar-SA" sz="2200" b="1" u="none" strike="noStrike" dirty="0">
                          <a:effectLst/>
                          <a:latin typeface="Traditional Arabic" panose="02020603050405020304" pitchFamily="18" charset="-78"/>
                          <a:cs typeface="Traditional Arabic" panose="02020603050405020304" pitchFamily="18" charset="-78"/>
                          <a:hlinkClick r:id="rId4"/>
                        </a:rPr>
                        <a:t>الرابط الثالث</a:t>
                      </a:r>
                      <a:endParaRPr lang="ar-SA" sz="2200" b="1" u="none" strike="noStrike" dirty="0">
                        <a:effectLst/>
                        <a:latin typeface="Traditional Arabic" panose="02020603050405020304" pitchFamily="18" charset="-78"/>
                        <a:cs typeface="Traditional Arabic" panose="02020603050405020304" pitchFamily="18" charset="-78"/>
                      </a:endParaRPr>
                    </a:p>
                    <a:p>
                      <a:pPr marL="0" marR="0" indent="0" algn="ctr" defTabSz="914400" rtl="0" eaLnBrk="1" fontAlgn="auto" latinLnBrk="0" hangingPunct="1">
                        <a:lnSpc>
                          <a:spcPct val="100000"/>
                        </a:lnSpc>
                        <a:spcBef>
                          <a:spcPts val="0"/>
                        </a:spcBef>
                        <a:spcAft>
                          <a:spcPts val="0"/>
                        </a:spcAft>
                        <a:buClrTx/>
                        <a:buSzTx/>
                        <a:buFontTx/>
                        <a:buNone/>
                        <a:tabLst/>
                        <a:defRPr/>
                      </a:pPr>
                      <a:r>
                        <a:rPr lang="ar-SA" sz="2200" b="1" u="none" strike="noStrike" dirty="0">
                          <a:effectLst/>
                          <a:latin typeface="Traditional Arabic" panose="02020603050405020304" pitchFamily="18" charset="-78"/>
                          <a:cs typeface="Traditional Arabic" panose="02020603050405020304" pitchFamily="18" charset="-78"/>
                          <a:hlinkClick r:id="rId5"/>
                        </a:rPr>
                        <a:t>الرابط الرابع</a:t>
                      </a:r>
                      <a:endParaRPr lang="ar-SA" sz="2200" b="1" dirty="0">
                        <a:effectLst/>
                        <a:latin typeface="Traditional Arabic" panose="02020603050405020304" pitchFamily="18" charset="-78"/>
                        <a:cs typeface="Traditional Arabic" panose="02020603050405020304" pitchFamily="18" charset="-78"/>
                      </a:endParaRPr>
                    </a:p>
                  </a:txBody>
                  <a:tcPr anchor="ctr"/>
                </a:tc>
                <a:extLst>
                  <a:ext uri="{0D108BD9-81ED-4DB2-BD59-A6C34878D82A}">
                    <a16:rowId xmlns:a16="http://schemas.microsoft.com/office/drawing/2014/main" xmlns="" val="10004"/>
                  </a:ext>
                </a:extLst>
              </a:tr>
            </a:tbl>
          </a:graphicData>
        </a:graphic>
      </p:graphicFrame>
      <p:sp>
        <p:nvSpPr>
          <p:cNvPr id="3" name="מלבן 2"/>
          <p:cNvSpPr/>
          <p:nvPr/>
        </p:nvSpPr>
        <p:spPr>
          <a:xfrm>
            <a:off x="7882260" y="6477000"/>
            <a:ext cx="4168129" cy="338554"/>
          </a:xfrm>
          <a:prstGeom prst="rect">
            <a:avLst/>
          </a:prstGeom>
        </p:spPr>
        <p:txBody>
          <a:bodyPr wrap="none">
            <a:spAutoFit/>
          </a:bodyPr>
          <a:lstStyle/>
          <a:p>
            <a:pPr marL="0" marR="0" lvl="0" indent="0" algn="l" defTabSz="914400" rtl="1" eaLnBrk="1" fontAlgn="auto" latinLnBrk="0" hangingPunct="1">
              <a:lnSpc>
                <a:spcPct val="100000"/>
              </a:lnSpc>
              <a:spcBef>
                <a:spcPts val="0"/>
              </a:spcBef>
              <a:spcAft>
                <a:spcPts val="0"/>
              </a:spcAft>
              <a:buClrTx/>
              <a:buSzTx/>
              <a:buFontTx/>
              <a:buNone/>
              <a:tabLst>
                <a:tab pos="2637155" algn="ctr"/>
                <a:tab pos="5274310" algn="r"/>
              </a:tabLst>
              <a:defRPr/>
            </a:pPr>
            <a:r>
              <a:rPr kumimoji="0" lang="ar-SA" sz="1600" b="1" i="0" u="none" strike="noStrike" kern="1200" cap="none" spc="0" normalizeH="0" baseline="0" noProof="0" dirty="0">
                <a:ln>
                  <a:noFill/>
                </a:ln>
                <a:solidFill>
                  <a:prstClr val="white">
                    <a:lumMod val="95000"/>
                  </a:prstClr>
                </a:solidFill>
                <a:effectLst/>
                <a:uLnTx/>
                <a:uFillTx/>
                <a:latin typeface="Calibri" panose="020F0502020204030204" pitchFamily="34" charset="0"/>
                <a:ea typeface="Calibri" panose="020F0502020204030204" pitchFamily="34" charset="0"/>
                <a:cs typeface="Traditional Arabic" panose="02020603050405020304" pitchFamily="18" charset="-78"/>
              </a:rPr>
              <a:t>المعلمة دانية أبو مخ - تربية رياضية - لقب ثانِ        2014-2015</a:t>
            </a:r>
            <a:endParaRPr kumimoji="0" lang="en-US" sz="1600" b="0" i="0" u="none" strike="noStrike" kern="1200" cap="none" spc="0" normalizeH="0" baseline="0" noProof="0" dirty="0">
              <a:ln>
                <a:noFill/>
              </a:ln>
              <a:solidFill>
                <a:prstClr val="white">
                  <a:lumMod val="95000"/>
                </a:prstClr>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65866630"/>
      </p:ext>
    </p:extLst>
  </p:cSld>
  <p:clrMapOvr>
    <a:masterClrMapping/>
  </p:clrMapOvr>
  <p:timing>
    <p:tnLst>
      <p:par>
        <p:cTn id="1" dur="indefinite" restart="never" nodeType="tmRoot"/>
      </p:par>
    </p:tn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TotalTime>
  <Words>879</Words>
  <Application>Microsoft Office PowerPoint</Application>
  <PresentationFormat>מותאם אישית</PresentationFormat>
  <Paragraphs>96</Paragraphs>
  <Slides>11</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11</vt:i4>
      </vt:variant>
    </vt:vector>
  </HeadingPairs>
  <TitlesOfParts>
    <vt:vector size="12" baseType="lpstr">
      <vt:lpstr>ערכת נושא Office</vt:lpstr>
      <vt:lpstr>رحلة معرفيّة رياضيّة</vt:lpstr>
      <vt:lpstr>مقدمة</vt:lpstr>
      <vt:lpstr>المهمة</vt:lpstr>
      <vt:lpstr>מצגת של PowerPoint</vt:lpstr>
      <vt:lpstr>מצגת של PowerPoint</vt:lpstr>
      <vt:lpstr>سير العمل</vt:lpstr>
      <vt:lpstr>מצגת של PowerPoint</vt:lpstr>
      <vt:lpstr>מצגת של PowerPoint</vt:lpstr>
      <vt:lpstr>מצגת של PowerPoint</vt:lpstr>
      <vt:lpstr>روابط مساعدة</vt:lpstr>
      <vt:lpstr>عملا ممتعا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رحلة معرفية رياضية</dc:title>
  <dc:creator>Reem</dc:creator>
  <cp:lastModifiedBy>רשא כבהה</cp:lastModifiedBy>
  <cp:revision>10</cp:revision>
  <dcterms:created xsi:type="dcterms:W3CDTF">2017-06-01T18:13:48Z</dcterms:created>
  <dcterms:modified xsi:type="dcterms:W3CDTF">2020-05-29T14:28:40Z</dcterms:modified>
</cp:coreProperties>
</file>